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60" r:id="rId5"/>
    <p:sldId id="261" r:id="rId6"/>
    <p:sldId id="258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DFA3C-C32E-4880-A96E-D69E296BAE85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099C8-17CD-4A1E-A0D7-9CC8BE2792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63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0CE0-380B-4E53-BDDD-A3FBD11AAA16}" type="datetimeFigureOut">
              <a:rPr lang="it-IT" smtClean="0"/>
              <a:pPr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2B54-3154-4521-B7AC-268EE74EB54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000240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b="1" i="1" dirty="0"/>
              <a:t>Una valutazione mite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85852" y="3500438"/>
            <a:ext cx="6400800" cy="1752600"/>
          </a:xfrm>
        </p:spPr>
        <p:txBody>
          <a:bodyPr>
            <a:normAutofit/>
          </a:bodyPr>
          <a:lstStyle/>
          <a:p>
            <a:r>
              <a:rPr lang="it-IT" sz="2800" i="1" dirty="0"/>
              <a:t>Idee guida su etica e pragmatica della valutazione e dell’autovalutazione </a:t>
            </a:r>
          </a:p>
          <a:p>
            <a:endParaRPr lang="it-IT" sz="2800" i="1" dirty="0"/>
          </a:p>
        </p:txBody>
      </p:sp>
      <p:pic>
        <p:nvPicPr>
          <p:cNvPr id="4" name="Immagine 3" descr="Senza_Zaino_Logo_Orizzontale_Bimbo_Bimb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428604"/>
            <a:ext cx="5857884" cy="1012566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5357826"/>
            <a:ext cx="825418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Le scuole Senza Zaino hanno contribuito alle stesura di queste idee guida attraverso la raccolta di esperienze,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la documentazione delle buone pratiche e la riflessione comune in un processo di ricerca azione e di condivisione.</a:t>
            </a:r>
            <a:endParaRPr lang="it-IT" sz="1100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La Direzione Nazionale ha letto,</a:t>
            </a:r>
            <a:r>
              <a:rPr kumimoji="0" lang="it-IT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 revisionato e approvato il documento.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enza_Zaino_Logo_Orizzontale_Bimbo_Bimb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14290"/>
            <a:ext cx="2066411" cy="357190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428596" y="1357298"/>
            <a:ext cx="7772400" cy="4429156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it-IT" sz="4400" dirty="0">
                <a:solidFill>
                  <a:schemeClr val="bg2">
                    <a:lumMod val="75000"/>
                  </a:schemeClr>
                </a:solidFill>
              </a:rPr>
              <a:t>in</a:t>
            </a:r>
            <a:r>
              <a:rPr lang="it-IT" sz="4400" dirty="0"/>
              <a:t> </a:t>
            </a:r>
            <a:r>
              <a:rPr lang="it-IT" sz="4400" dirty="0">
                <a:solidFill>
                  <a:schemeClr val="bg2">
                    <a:lumMod val="75000"/>
                  </a:schemeClr>
                </a:solidFill>
              </a:rPr>
              <a:t>linea con i nostri valori di </a:t>
            </a:r>
          </a:p>
          <a:p>
            <a:pPr lvl="0" algn="ctr">
              <a:spcBef>
                <a:spcPct val="0"/>
              </a:spcBef>
            </a:pPr>
            <a:r>
              <a:rPr lang="it-IT" sz="3600" b="1" dirty="0"/>
              <a:t>Ospitalità - Responsabilità - Comunità </a:t>
            </a:r>
            <a:endParaRPr lang="it-IT" sz="4400" b="1" dirty="0"/>
          </a:p>
          <a:p>
            <a:pPr lvl="0" algn="ctr">
              <a:spcBef>
                <a:spcPct val="0"/>
              </a:spcBef>
            </a:pPr>
            <a:endParaRPr lang="it-IT" sz="4400" dirty="0"/>
          </a:p>
          <a:p>
            <a:pPr lvl="1" algn="ctr">
              <a:spcBef>
                <a:spcPct val="0"/>
              </a:spcBef>
            </a:pPr>
            <a:r>
              <a:rPr lang="it-IT" sz="4400" dirty="0">
                <a:solidFill>
                  <a:schemeClr val="bg2">
                    <a:lumMod val="75000"/>
                  </a:schemeClr>
                </a:solidFill>
              </a:rPr>
              <a:t>Sostenere una valutazione </a:t>
            </a:r>
            <a:r>
              <a:rPr lang="it-I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</a:t>
            </a:r>
            <a:r>
              <a:rPr lang="it-IT" sz="4400" dirty="0"/>
              <a:t>:</a:t>
            </a:r>
          </a:p>
          <a:p>
            <a:pPr lvl="0" algn="ctr">
              <a:spcBef>
                <a:spcPct val="0"/>
              </a:spcBef>
            </a:pPr>
            <a:r>
              <a:rPr lang="it-IT" sz="5400" b="1" dirty="0"/>
              <a:t> formativa e sostenibile</a:t>
            </a:r>
            <a:endParaRPr kumimoji="0" lang="it-IT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enza_Zaino_Logo_Orizzontale_Bimbo_Bimb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14290"/>
            <a:ext cx="2066411" cy="357190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642910" y="1071546"/>
            <a:ext cx="7772400" cy="528641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it-IT" sz="3600" b="1" dirty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“…, mite è quell’organizzazione pensata al </a:t>
            </a:r>
            <a:r>
              <a:rPr lang="it-IT" sz="4000" b="1" dirty="0">
                <a:latin typeface="+mj-lt"/>
                <a:ea typeface="+mj-ea"/>
                <a:cs typeface="+mj-cs"/>
              </a:rPr>
              <a:t>servizio della persona</a:t>
            </a:r>
            <a:r>
              <a:rPr lang="it-IT" sz="3600" b="1" dirty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che agisce per progetti credibili, che non è fredda, che è amichevole, che crede nell’altro e lavora in un contesto positivo e creativo” …</a:t>
            </a:r>
          </a:p>
          <a:p>
            <a:pPr lvl="0" algn="ctr">
              <a:spcBef>
                <a:spcPct val="0"/>
              </a:spcBef>
            </a:pPr>
            <a:r>
              <a:rPr lang="it-IT" sz="3600" b="1" dirty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“La parola mite riporta alle parole cittadinanza, diversità, reciprocità, efficacia.”</a:t>
            </a:r>
          </a:p>
          <a:p>
            <a:pPr lvl="0" algn="r">
              <a:spcBef>
                <a:spcPct val="0"/>
              </a:spcBef>
            </a:pPr>
            <a:r>
              <a:rPr lang="it-IT" sz="1400" b="1" dirty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Iosa R. 1995, </a:t>
            </a:r>
            <a:r>
              <a:rPr lang="it-IT" sz="1400" b="1" dirty="0" err="1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pg</a:t>
            </a:r>
            <a:r>
              <a:rPr lang="it-IT" sz="1400" b="1" dirty="0">
                <a:solidFill>
                  <a:schemeClr val="bg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.7</a:t>
            </a:r>
            <a:endParaRPr kumimoji="0" lang="it-IT" sz="5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enza_Zaino_Logo_Orizzontale_Bimbo_Bimb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14290"/>
            <a:ext cx="2066411" cy="357190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285720" y="500042"/>
            <a:ext cx="8429684" cy="585791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STUDENTI A LORO AGIO </a:t>
            </a:r>
          </a:p>
          <a:p>
            <a:pPr algn="ctr"/>
            <a:endParaRPr lang="it-IT" sz="2000" dirty="0"/>
          </a:p>
          <a:p>
            <a:r>
              <a:rPr lang="it-IT" sz="3200" dirty="0"/>
              <a:t>NO</a:t>
            </a:r>
            <a:r>
              <a:rPr lang="it-IT" sz="4400" dirty="0"/>
              <a:t> </a:t>
            </a:r>
            <a:r>
              <a:rPr lang="it-IT" sz="4000" dirty="0"/>
              <a:t>stress test valutativi - competizione</a:t>
            </a:r>
            <a:endParaRPr lang="it-IT" sz="4400" dirty="0"/>
          </a:p>
          <a:p>
            <a:r>
              <a:rPr lang="it-IT" sz="4400" dirty="0">
                <a:solidFill>
                  <a:schemeClr val="bg2">
                    <a:lumMod val="75000"/>
                  </a:schemeClr>
                </a:solidFill>
              </a:rPr>
              <a:t>Riduzione e  gradualità</a:t>
            </a:r>
          </a:p>
          <a:p>
            <a:r>
              <a:rPr lang="it-IT" sz="4400" dirty="0"/>
              <a:t>Legame  al successo </a:t>
            </a:r>
          </a:p>
          <a:p>
            <a:r>
              <a:rPr lang="it-IT" sz="4400" dirty="0">
                <a:solidFill>
                  <a:schemeClr val="bg2">
                    <a:lumMod val="75000"/>
                  </a:schemeClr>
                </a:solidFill>
              </a:rPr>
              <a:t>Al miglioramento </a:t>
            </a:r>
          </a:p>
          <a:p>
            <a:r>
              <a:rPr lang="it-IT" sz="4400" dirty="0"/>
              <a:t>condivisione</a:t>
            </a:r>
          </a:p>
          <a:p>
            <a:r>
              <a:rPr lang="it-IT" sz="4400" dirty="0">
                <a:solidFill>
                  <a:schemeClr val="bg2">
                    <a:lumMod val="75000"/>
                  </a:schemeClr>
                </a:solidFill>
              </a:rPr>
              <a:t>No voto numerico  SI valutazioni analitiche e per il miglioramento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enza_Zaino_Logo_Orizzontale_Bimbo_Bimb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14290"/>
            <a:ext cx="2066411" cy="357190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285720" y="500042"/>
            <a:ext cx="8429684" cy="557216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4400" dirty="0"/>
              <a:t> </a:t>
            </a: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DOCENTI A LORO AGIO</a:t>
            </a:r>
          </a:p>
          <a:p>
            <a:pPr algn="ctr"/>
            <a:endParaRPr lang="it-IT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000" dirty="0"/>
              <a:t> </a:t>
            </a:r>
            <a:r>
              <a:rPr lang="it-IT" sz="4400" dirty="0"/>
              <a:t>Carico di lavoro sostenibile</a:t>
            </a:r>
          </a:p>
          <a:p>
            <a:pPr algn="ctr"/>
            <a:r>
              <a:rPr lang="it-IT" sz="4400" dirty="0"/>
              <a:t>Maggiori tempi dedicati all’insegnamento</a:t>
            </a:r>
          </a:p>
          <a:p>
            <a:pPr algn="ctr"/>
            <a:r>
              <a:rPr lang="it-IT" sz="4400" dirty="0"/>
              <a:t>Clima collaborativo </a:t>
            </a:r>
          </a:p>
          <a:p>
            <a:endParaRPr lang="it-IT" sz="2400" dirty="0"/>
          </a:p>
          <a:p>
            <a:pPr algn="ctr"/>
            <a:r>
              <a:rPr lang="it-IT" sz="4800" b="1" dirty="0">
                <a:solidFill>
                  <a:schemeClr val="bg2">
                    <a:lumMod val="75000"/>
                  </a:schemeClr>
                </a:solidFill>
              </a:rPr>
              <a:t>l’apprendimento avviene solo in contesti avalutativi !</a:t>
            </a:r>
            <a:endParaRPr lang="it-IT" sz="2400" b="1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it-IT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enza_Zaino_Logo_Orizzontale_Bimbo_Bimb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14290"/>
            <a:ext cx="2066411" cy="357190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428596" y="1357298"/>
            <a:ext cx="7772400" cy="4429156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endParaRPr kumimoji="0" lang="it-IT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14282" y="571480"/>
            <a:ext cx="8429684" cy="557216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4400" dirty="0"/>
              <a:t> </a:t>
            </a: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 </a:t>
            </a:r>
            <a:endParaRPr lang="it-IT" sz="2000" dirty="0"/>
          </a:p>
          <a:p>
            <a:pPr>
              <a:buFont typeface="Arial" pitchFamily="34" charset="0"/>
              <a:buChar char="•"/>
            </a:pPr>
            <a:r>
              <a:rPr lang="it-IT" sz="4000" i="1" dirty="0"/>
              <a:t>feedback</a:t>
            </a:r>
          </a:p>
          <a:p>
            <a:pPr>
              <a:buFont typeface="Arial" pitchFamily="34" charset="0"/>
              <a:buChar char="•"/>
            </a:pPr>
            <a:r>
              <a:rPr lang="it-IT" sz="4000" i="1" dirty="0"/>
              <a:t>Trasparenza</a:t>
            </a:r>
          </a:p>
          <a:p>
            <a:pPr>
              <a:buFont typeface="Arial" pitchFamily="34" charset="0"/>
              <a:buChar char="•"/>
            </a:pPr>
            <a:r>
              <a:rPr lang="it-IT" sz="4000" i="1" dirty="0"/>
              <a:t>Tempestività</a:t>
            </a:r>
            <a:endParaRPr lang="it-IT" sz="4400" i="1" dirty="0"/>
          </a:p>
          <a:p>
            <a:pPr algn="ctr"/>
            <a:r>
              <a:rPr lang="it-IT" sz="4400" dirty="0"/>
              <a:t> </a:t>
            </a: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PRATICHE </a:t>
            </a:r>
          </a:p>
          <a:p>
            <a:r>
              <a:rPr lang="it-IT" sz="2000" dirty="0"/>
              <a:t> </a:t>
            </a:r>
            <a:r>
              <a:rPr lang="it-IT" sz="4000" i="1" dirty="0"/>
              <a:t>Valutazione autentica – Rubriche</a:t>
            </a:r>
          </a:p>
          <a:p>
            <a:r>
              <a:rPr lang="it-IT" sz="4000" i="1" dirty="0"/>
              <a:t>Autovalutazione  - </a:t>
            </a:r>
            <a:r>
              <a:rPr lang="it-IT" sz="4000" i="1" dirty="0" err="1"/>
              <a:t>Peer</a:t>
            </a:r>
            <a:r>
              <a:rPr lang="it-IT" sz="4000" i="1" dirty="0"/>
              <a:t> </a:t>
            </a:r>
            <a:r>
              <a:rPr lang="it-IT" sz="4000" i="1" dirty="0" err="1"/>
              <a:t>Review</a:t>
            </a:r>
            <a:r>
              <a:rPr lang="it-IT" sz="4000" i="1" dirty="0"/>
              <a:t> – portfolio – confronti con modelli e/o con IPU</a:t>
            </a:r>
            <a:endParaRPr lang="it-IT" dirty="0"/>
          </a:p>
          <a:p>
            <a:pPr>
              <a:buFont typeface="Arial" pitchFamily="34" charset="0"/>
              <a:buChar char="•"/>
            </a:pPr>
            <a:endParaRPr lang="it-IT" sz="4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rmAutofit/>
          </a:bodyPr>
          <a:lstStyle/>
          <a:p>
            <a:r>
              <a:rPr lang="it-IT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VALUTAZIONE CERTIFICATIVA</a:t>
            </a:r>
          </a:p>
        </p:txBody>
      </p:sp>
      <p:pic>
        <p:nvPicPr>
          <p:cNvPr id="4" name="Immagine 3" descr="Senza_Zaino_Logo_Orizzontale_Bimbo_Bimb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7429520" y="214290"/>
            <a:ext cx="1357322" cy="23462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 rot="693290">
            <a:off x="4049320" y="1357732"/>
            <a:ext cx="50720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2400" i="1" dirty="0">
                <a:solidFill>
                  <a:schemeClr val="bg2">
                    <a:lumMod val="75000"/>
                  </a:schemeClr>
                </a:solidFill>
              </a:rPr>
              <a:t>IN LINEA CON LA NORMATIVA VIGENTE</a:t>
            </a:r>
          </a:p>
          <a:p>
            <a:pPr algn="ctr"/>
            <a:r>
              <a:rPr lang="it-IT" dirty="0"/>
              <a:t> 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500174"/>
            <a:ext cx="892971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4000" i="1" dirty="0"/>
              <a:t>Voto numerico</a:t>
            </a:r>
            <a:r>
              <a:rPr lang="it-IT" sz="3200" i="1" dirty="0"/>
              <a:t>,</a:t>
            </a:r>
            <a:r>
              <a:rPr lang="it-IT" sz="4400" i="1" dirty="0"/>
              <a:t> </a:t>
            </a:r>
            <a:r>
              <a:rPr lang="it-IT" sz="2000" i="1" dirty="0"/>
              <a:t>iniziative di superamento e rivendicazione spazi				 d’autonomia</a:t>
            </a:r>
          </a:p>
          <a:p>
            <a:pPr>
              <a:buFont typeface="Arial" pitchFamily="34" charset="0"/>
              <a:buChar char="•"/>
            </a:pPr>
            <a:r>
              <a:rPr lang="it-IT" sz="4000" i="1" dirty="0"/>
              <a:t>Invalsi</a:t>
            </a:r>
            <a:r>
              <a:rPr lang="it-IT" sz="3200" i="1" dirty="0"/>
              <a:t>,</a:t>
            </a:r>
            <a:r>
              <a:rPr lang="it-IT" sz="4400" i="1" dirty="0"/>
              <a:t> </a:t>
            </a:r>
            <a:r>
              <a:rPr lang="it-IT" sz="2000" i="1" dirty="0"/>
              <a:t>come feedback  -   ridurre allenamento</a:t>
            </a:r>
          </a:p>
          <a:p>
            <a:pPr>
              <a:buFont typeface="Arial" pitchFamily="34" charset="0"/>
              <a:buChar char="•"/>
            </a:pPr>
            <a:r>
              <a:rPr lang="it-IT" sz="4000" i="1" dirty="0"/>
              <a:t>Certificazione delle competenze, </a:t>
            </a:r>
            <a:r>
              <a:rPr lang="it-IT" sz="2000" i="1" dirty="0"/>
              <a:t>puntare alla 					condivisione studenti – docenti -genitori</a:t>
            </a:r>
          </a:p>
          <a:p>
            <a:endParaRPr lang="it-IT" sz="2000" i="1" dirty="0"/>
          </a:p>
          <a:p>
            <a:r>
              <a:rPr lang="it-IT" sz="4000" i="1" dirty="0"/>
              <a:t>Valutazione di istituto, </a:t>
            </a:r>
            <a:r>
              <a:rPr lang="it-IT" sz="2000" i="1" dirty="0"/>
              <a:t>puntare soprattutto ai piani di 							miglioramento</a:t>
            </a:r>
          </a:p>
          <a:p>
            <a:pPr>
              <a:buFont typeface="Arial" pitchFamily="34" charset="0"/>
              <a:buChar char="•"/>
            </a:pPr>
            <a:r>
              <a:rPr lang="it-IT" sz="4000" i="1" dirty="0"/>
              <a:t>Registri elettronici, </a:t>
            </a:r>
            <a:r>
              <a:rPr lang="it-IT" sz="2000" i="1" dirty="0"/>
              <a:t>ricercare soluzioni alternative in linea con le 					nostre caratteristiche</a:t>
            </a:r>
            <a:endParaRPr lang="it-IT" sz="4000" i="1" dirty="0"/>
          </a:p>
          <a:p>
            <a:pPr>
              <a:buFont typeface="Arial" pitchFamily="34" charset="0"/>
              <a:buChar char="•"/>
            </a:pP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238</Words>
  <Application>Microsoft Office PowerPoint</Application>
  <PresentationFormat>Presentazione su schermo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Tema di Office</vt:lpstr>
      <vt:lpstr>Una valutazione mite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VALUTAZIONE CERTIFICATIVA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valutazione mite</dc:title>
  <dc:creator>Grazia</dc:creator>
  <cp:lastModifiedBy>User</cp:lastModifiedBy>
  <cp:revision>29</cp:revision>
  <dcterms:created xsi:type="dcterms:W3CDTF">2018-02-14T08:26:56Z</dcterms:created>
  <dcterms:modified xsi:type="dcterms:W3CDTF">2018-04-04T05:07:27Z</dcterms:modified>
</cp:coreProperties>
</file>