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22AA465-8FF9-4728-985E-C380ED5FFA2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92C68-3EE3-491B-A989-0FAB0739B0D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6929F-7237-45B0-B7AC-3561D486EF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F67EB-05EE-4739-B74C-2AA47A99911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85E81F-79C8-4D05-9B12-5DEB4D1C1FDF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22FB4D-62DA-4A76-B0A2-C247FF8B59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E0786-CD3A-40D1-986C-3A19DB23D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4C749-C080-4C23-97EB-DF6F46CECBDB}" type="datetimeFigureOut">
              <a:rPr lang="en-US"/>
              <a:t>6/17/2018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E8C84-1527-4A3E-8580-2A03D55594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DBD95-4F6E-45F6-BA46-10DABDFD49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B6E5A-AB2D-499D-B3FE-B97EE4E6D47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753AA-9D03-4DF1-A279-0FCDFD3E1999}" type="datetimeFigureOut">
              <a:rPr lang="en-US"/>
              <a:t>6/17/2018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8F668196-FA60-41E2-B4EE-931842441E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83CE77E1-A9F8-4260-962F-C47EA8D9E5E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AD085E61-2F3A-47CB-B485-717DC00FF1E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ABC1C2E-0DAD-4F33-A1C6-C8710239757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29D7A91-E403-4178-B160-617B962D990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2F8508E-B52D-463D-9876-2E7F5C6AAF2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157082B-44F9-448C-9E84-DB635AD1A907}" type="slidenum">
              <a:t>‹N›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41BB8-8259-4962-9628-893CD3965D86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6F40753-2028-4FA1-A27F-43755CD15574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CE4B42EA-C394-4CAD-97F4-A5068F69339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CA69E6-2E46-491B-B3BA-72B43093A64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29F8D4C-1A79-4403-9B24-543369E9FCF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F660-9F8B-4BA6-90A6-5A4C5D0A4B4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DF0B72-259B-4362-89BB-F528B9BF263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393621-E561-4E7E-B257-2950D53C99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77094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2A84269-0C43-4A20-B7C2-23ED6E1FE456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881D3833-BC63-47E6-AD21-41FB0B64BBC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81B07B-FA2A-4752-855D-39F7F9ED9D7F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69058AE-D02D-478E-8079-06A118ECD16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CD3D09-43CB-42AB-B0AE-BD7D115E09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E189ED-A8C9-4F35-8D44-A094CBAB359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9EB677-080E-4A82-A57A-F07A9A1E4B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/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45574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B86E929-E192-4E36-9CE9-C15FAF86BDB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B59E3A-2E96-4EF4-8E4E-E1D6BD7D01D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AE5AF3-8FF3-4BA4-BB8C-8AFB09B2821D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0F93DD9-0946-432F-857C-0886F0229B5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49BBD2-741C-4AAC-8A70-09E26AEB1D6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63D1A7-8B06-4FDF-AA64-63C885123C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46C636-7436-488E-B77E-B822F77BD6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/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47333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8650611-008A-4E54-945D-56A84D5CB17C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CB650F0F-F6E1-4C46-A3EA-6F2ADB7FCE6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50D75-AF01-499E-8EBB-87C09E115013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30A70D60-1368-4F77-B1B1-78D08D3ED39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2468AC-4B00-4387-98BC-939BEDEA843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227673F-AC5A-498E-991E-7D986F96192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142B24-15E7-4467-987B-31C07BAB310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/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642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ACE8ED9-08F7-422A-99D2-570997B992D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A371B6EA-E096-4E24-94BF-707F65EE8E0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941897-A190-48DB-BEA0-9373CF1924B6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DB494D8-7026-47C6-9D4B-37B56D9EA0B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D43919-77D7-4A5E-AF9A-B71A0BCCC93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AA55852-5390-465B-A93D-EB35BAA44D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CC54A6-40C9-46E0-93E7-C12B5BAC0D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/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08911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783A0AF-DB82-45CD-B6FD-51D7D03F66B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4054FF36-F169-4D17-A2A8-2103C0DAFBB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26012-D77D-4C10-AFC3-5CAFF04B794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43AE9F-CEA5-4AE0-9E37-C01722CCC64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CB2A27-427F-46A0-B9BD-B45015F553D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CB2E5B-4865-4A4C-A322-5A24EA182E3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9810F0-44AA-4293-9DFB-829A2D4A9A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/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4822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5FA07BB-73E6-4B3D-97F6-51DC29FCBF3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9E72016-7F7D-4F77-B4F2-61F0BFDA5C5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2B227B-13E2-4FAD-9A0C-AA615E3ADC1C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FB5F5DF-BA62-4017-B88A-D6F5A013E6C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B27A06-12F0-4F02-96F3-4B78EF5649F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DFEB6E-75A7-407B-AEB5-D421DC45591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5D6898-27D2-46D3-B16D-A08864C14C6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99193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061A572-0821-4248-B140-F2D7A5012E42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9C7A4655-FD77-47B9-A68A-79E2C4F544D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389FD-AC73-45C0-988C-DEFCEE82CC1B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95A40BF-5BCB-45EB-9508-6BBAF3ED56A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54A9A-6A0C-4E9A-ABCC-E85816FA3CC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8CA5B7-042C-436C-BA7A-4F442833D5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E9FDC7-7B4C-4902-BD77-48EA159CA8F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09716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9B9DDC4-1923-4A75-87B8-7120305CD63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E9DC1DCA-910D-4767-9B82-EA3634E2D99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2A0403-A7EB-4244-8272-359556E5BF0A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FBC8B7A-A1FD-4DB8-B9E1-868F9D96E59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89FB58-7883-486C-85DC-6DD436EB187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CC84068-882C-4AEE-AE57-AE051932B62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398EEF-9630-450E-8C29-612E2F1DF1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15922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6C8ACB4-B457-4867-9684-2440CC507BF0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CE5DCDD-32AC-46A3-B702-F34C508FBD7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F03C71-4E17-469B-9929-BBE86A992A58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E78C901-AEDC-4573-ABFE-30135AE69E5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221FF-8DC8-46EA-B565-AC08567F404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561541-75EB-498F-9C13-FD18CE0F43B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4714CA-47E7-4091-8070-191DE92325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2554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BAB12D0-42DA-46D7-AEA2-81CA5D78B93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753AA-9D03-4DF1-A279-0FCDFD3E199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F6C1285A-4168-4F0E-B952-467A36C6DF68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D7199-71B4-4598-A8AA-13A7D195FC01}" type="slidenum"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4BA6F44-B70D-42B3-B41B-AEA4FA491BD8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57E360-B660-454F-B6A8-1E5421EE30A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88DBA4-7E1C-4FA4-A1F9-E53B17A853B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B4060E-8A23-4562-B32B-A98DA1F419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800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C3403-FB51-4593-B668-BA1CA8BCC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795CB-B807-4E20-B674-B920DAE21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AFAEC-DE3C-4023-8C7C-21FEC35E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4651A-A435-446A-8CEE-804F394F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64B16-78AF-46C0-B994-22F6652A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4C89D3FF-CAA7-4FF1-9194-685E71E3320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70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F69E-F7B0-498B-9691-865BBBB55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9D43F-4CFA-47D9-BB99-CC56A356F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999" y="1769040"/>
            <a:ext cx="9071640" cy="498924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231D4-3257-496A-91A2-139A10C8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0F5F7-36EF-4853-8974-429B0E0DA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5F547-715B-4948-96AB-736A1785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91A6AA74-3464-413C-81E2-BC1388E1426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34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A7D72-797E-4248-B5A6-1DE1B2ED3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D3C61-9D36-4DE5-B320-9AB099753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DFAB4-E2EC-464E-918F-70741D5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41B5-3B5D-4D17-97C0-FDE5609F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9246A-EC66-47B4-BC74-5B363169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12D73473-7661-4EAF-AAFD-B4614E3300D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625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4582A8-BABD-41FC-9175-9AFFA6DF619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30268D-1F7C-4963-B945-1A4654BA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56604-BE53-40B4-8E79-4E66BD480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4361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24CBA6-A800-4ABC-8114-5D9B473CBE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050E76-D1B1-4E8B-9590-70D067EE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117000"/>
            <a:ext cx="860796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A694-61B3-4342-956E-42A27244E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280" y="2224080"/>
            <a:ext cx="8477280" cy="47627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793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61E3B1-1FAC-4DCF-8C4B-6873F5D1200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3FCD2B-2641-4ECA-9AEB-5E39D94A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1BB31-D19B-466C-BA31-D531426E6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454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5EBF2F-24FF-42A0-95FC-C8E84C2CF87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E23B81-D992-42B7-99DA-17F0B169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117000"/>
            <a:ext cx="860796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188F1-4C3A-4EB6-9EC6-CA84957E9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2425" cy="4762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9D22D-1280-4E2A-86D0-40D806C83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3850" y="2224088"/>
            <a:ext cx="4162425" cy="4762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5099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06DF35-76AE-4DF9-86B7-F497022ED16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263BD7-F1BD-4697-9076-250EA618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483DA-36C0-442A-B52F-C1B31DD85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C7D68-73D3-4962-BE61-C60940749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4782D-01AD-4F9E-9183-3C611ACB7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0A0109-BD25-4032-914F-1BD4C4718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081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42E8A8-6BAA-40AE-BDCB-3D8F33FF8E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269045-4E18-40C8-AFAB-929EF4DD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117000"/>
            <a:ext cx="860796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7142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3A8363-5194-4938-9906-BCCFF9EF1C2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5643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28F3C4-D8D9-4BE1-A3E8-B365C02DE0A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A36B0A-4312-47C9-B0F3-9CC69B39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BBAB0-EECE-40B1-8CA8-E3271C47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EEDB4-889A-4930-B829-05609ED52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067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F765-607F-43A4-9C29-5F07A6E3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7248A-C167-4B5C-997A-3E7BC9903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9" y="1769040"/>
            <a:ext cx="9071640" cy="49892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B59B5-5EF2-4760-91C1-7420A74E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5DFFD-9AC2-43A9-851C-304AEB84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490AD-31F4-4ACB-8AA3-5B715F230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4D46D386-B338-4875-B37E-F9E562B8BB8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835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B12658-7A89-418A-ACF5-BA7CC74A715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48B7DE-4FB8-4105-8672-751A29C5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D8439-E3E5-44C4-978E-8CFB9DEC1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229C2-4B53-4506-B214-2C8424803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7569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71B65C-3BA7-4EB7-BA19-B44DE94D0B1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DB0DD5-CCDA-428C-B819-FC835D3F3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117000"/>
            <a:ext cx="860796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F0545-7833-427C-814E-611A1D842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88280" y="2224080"/>
            <a:ext cx="8477280" cy="4762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3382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874D75-9F56-4978-AA2A-3C1AAD2DEBC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EE277-0060-4627-97FA-AA0EC384F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1238" y="117475"/>
            <a:ext cx="2205037" cy="6869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6067F-9BC3-45EA-8AD6-5C67E729E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7475" cy="68691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81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2CF2-9457-4E6E-BA3E-F0A3952BC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63FA3-FBD0-4431-B5F4-C9F191784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CFD5-F8E4-467C-A87A-77DFF93F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2551-7BC8-4ED0-9EA2-3765A018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29B83-F42B-4A0D-A496-5FDA9984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6124028B-EF40-4255-8BB0-4E2204A728E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67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A3DF3-23D2-488F-8C13-FE1C1A6F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8D2D-8D82-4C20-A2E4-7F9AEA3CE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3ECAE-CEFA-4F82-B041-F244425A6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A6C13-1890-4ED8-AC6B-F2D47844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F9FFB-6F85-475D-9AF0-2860391C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D5907-A40A-4027-9648-772DEA7D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BB2AE4F9-50AC-4689-8332-5A624ADDB6B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2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A414-0928-4E47-8C01-2FA0CDE5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DD37F-FFA2-4E91-A5A8-673D92ED4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3F8F1-9F4C-4B0B-ABC7-79CA754E0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BA61C0-1AC1-4E8E-91E2-082464A7C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D9596-C011-483A-9291-09AF41A52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7A0FF-9294-4E8F-B052-51CF7A51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72F4B-7C49-4FBE-B8CF-27DC8A43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DBBE2E-6B09-45EB-B40A-2FD383488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1AA5445E-4B80-458C-A1FE-9BB3962F64F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61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0792-82C8-4691-96C9-7DC35F4D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1CD756-6AE3-4CA7-AE20-F9FB47DB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05FF9-4B73-4547-AC99-7D512538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96548-4A7B-4A1D-9CAC-5EBF634C2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EA96E228-2609-466D-B362-6053F4C9D0C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43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46572-3ABC-47D4-AA31-98B0503E6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0611D1-D373-49A3-B329-108E63F4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04CFC-2F85-474E-AA7C-22BDC000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6A0CD89D-0309-4032-ACFD-461EC7BF9F1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02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75B-809F-4E66-B0E3-B86276F7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CCC2E-95D7-4385-A05F-B8091FEA7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A6548-C198-4907-833B-A899D7A62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5482B-66A1-403B-B355-05EAEB92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3948C-BF07-4C36-8D16-4CFB4096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A57C4-9891-4829-A8D8-9A249C778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6520DD04-6EE7-418C-AB6D-370DAD85953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55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9CD-5439-429C-B64A-217B0E01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0E105-94AF-4D04-A130-DC19BE65F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29F75-91CC-428B-B0EE-BDA0232B7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1E583-CF6B-4CD1-B5E8-DA32C400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D56CD-A50A-424A-BE7E-28113CDF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E89DF-DF5E-4F91-BDFA-329AE9A4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06590F53-E28A-45AB-ACCA-A8516C9D771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83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BBE91-864B-4742-852F-ADA893486C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3AD4D-11F2-449E-9F37-D546F0947B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37F6B-262E-449F-8B15-5EEF40FE53B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D5E2B-0611-4A71-8DBB-88259CB682A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AC6A1-C9EA-48AA-B60A-28D0C46C6C4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6FBC913-03E9-4029-BE5F-F008F3707679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it-I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F2542-BC85-47EC-9D68-723ABA1F00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79" y="11700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60A70-A4C2-49D2-9D03-CCDE891B21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88280" y="2224080"/>
            <a:ext cx="847728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AC4D5DA-4BF3-4350-A0DF-5F07AE353D14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2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it-IT" sz="2400" b="1" i="1" u="none" strike="noStrike">
          <a:ln>
            <a:noFill/>
          </a:ln>
          <a:solidFill>
            <a:srgbClr val="E6E6E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it-IT" sz="2400" b="0" i="0" u="none" strike="noStrike">
          <a:ln>
            <a:noFill/>
          </a:ln>
          <a:solidFill>
            <a:srgbClr val="E6E6E6"/>
          </a:solidFill>
          <a:latin typeface="Albany" pitchFamily="34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9EC21-B27F-4D41-984C-07725031452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 sz="3200">
                <a:solidFill>
                  <a:srgbClr val="FF3333"/>
                </a:solidFill>
              </a:rPr>
              <a:t>L'ATTIVITA'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BEFC2-02A6-40AB-933E-06575E14CAD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88280" y="2224080"/>
            <a:ext cx="8477280" cy="4762799"/>
          </a:xfrm>
        </p:spPr>
        <p:txBody>
          <a:bodyPr>
            <a:spAutoFit/>
          </a:bodyPr>
          <a:lstStyle/>
          <a:p>
            <a:pPr lvl="0"/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OBIETTIVO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COMPITO:  Chi fa che cosa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MATERIELI E STRUMENTI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TEMPI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190D-19DB-4D25-B870-8A84FD6875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C1EF3-4DBB-43C7-B617-0DE9F5AE695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88280" y="2224080"/>
            <a:ext cx="8477280" cy="4762799"/>
          </a:xfrm>
        </p:spPr>
        <p:txBody>
          <a:bodyPr anchor="ctr"/>
          <a:lstStyle/>
          <a:p>
            <a:pPr lvl="0" algn="ctr"/>
            <a:r>
              <a:rPr lang="it-IT">
                <a:latin typeface="Thorndale" pitchFamily="18"/>
              </a:rPr>
              <a:t>FINE</a:t>
            </a:r>
          </a:p>
        </p:txBody>
      </p:sp>
    </p:spTree>
  </p:cSld>
  <p:clrMapOvr>
    <a:masterClrMapping/>
  </p:clrMapOvr>
  <p:transition spd="slow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98611-A63A-44C8-8846-98A7BD7F51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 sz="4000">
                <a:solidFill>
                  <a:srgbClr val="FF3333"/>
                </a:solidFill>
              </a:rPr>
              <a:t>LA VALUTAZIONE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A9602-1A21-498D-92CC-FFB35869C62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88280" y="2224080"/>
            <a:ext cx="8477280" cy="4762799"/>
          </a:xfrm>
        </p:spPr>
        <p:txBody>
          <a:bodyPr anchor="ctr"/>
          <a:lstStyle/>
          <a:p>
            <a:pPr lvl="0" algn="ctr"/>
            <a:r>
              <a:rPr lang="it-IT" sz="2800">
                <a:latin typeface="Thorndale" pitchFamily="18"/>
              </a:rPr>
              <a:t>La valutazione è una raccolta di </a:t>
            </a:r>
            <a:r>
              <a:rPr lang="it-IT" sz="2800">
                <a:solidFill>
                  <a:srgbClr val="00FF00"/>
                </a:solidFill>
                <a:latin typeface="Thorndale" pitchFamily="18"/>
              </a:rPr>
              <a:t>dati</a:t>
            </a:r>
            <a:r>
              <a:rPr lang="it-IT" sz="2800">
                <a:latin typeface="Thorndale" pitchFamily="18"/>
              </a:rPr>
              <a:t> e un </a:t>
            </a:r>
            <a:r>
              <a:rPr lang="it-IT" sz="2800">
                <a:solidFill>
                  <a:srgbClr val="00FF00"/>
                </a:solidFill>
                <a:latin typeface="Thorndale" pitchFamily="18"/>
              </a:rPr>
              <a:t>processo</a:t>
            </a:r>
            <a:r>
              <a:rPr lang="it-IT" sz="2800">
                <a:latin typeface="Thorndale" pitchFamily="18"/>
              </a:rPr>
              <a:t> che stabilisce il livello di raggiungimento dei </a:t>
            </a:r>
            <a:r>
              <a:rPr lang="it-IT" sz="2800">
                <a:solidFill>
                  <a:srgbClr val="00FF00"/>
                </a:solidFill>
                <a:latin typeface="Thorndale" pitchFamily="18"/>
              </a:rPr>
              <a:t>risultati essenziali</a:t>
            </a:r>
            <a:r>
              <a:rPr lang="it-IT" sz="2800">
                <a:latin typeface="Thorndale" pitchFamily="18"/>
              </a:rPr>
              <a:t> da parte degli studenti e, attraverso le </a:t>
            </a:r>
            <a:r>
              <a:rPr lang="it-IT" sz="2800">
                <a:solidFill>
                  <a:srgbClr val="00FF00"/>
                </a:solidFill>
                <a:latin typeface="Thorndale" pitchFamily="18"/>
              </a:rPr>
              <a:t>informazioni</a:t>
            </a:r>
            <a:r>
              <a:rPr lang="it-IT" sz="2800">
                <a:latin typeface="Thorndale" pitchFamily="18"/>
              </a:rPr>
              <a:t> raccolte, ispira le decisioni riguardo all'istruzione e alla sua pianificazione. (Tomlinson-Imbeau)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4FAD-CBB7-4EE5-8220-B87115B3D7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/>
          <a:lstStyle/>
          <a:p>
            <a:pPr lvl="0"/>
            <a:r>
              <a:rPr lang="it-IT" sz="3200">
                <a:solidFill>
                  <a:srgbClr val="FF3333"/>
                </a:solidFill>
              </a:rPr>
              <a:t>LA VALUTAZI0NE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56F89-1CFF-466E-B57A-2C53857C068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88280" y="2224080"/>
            <a:ext cx="8477280" cy="4762799"/>
          </a:xfrm>
        </p:spPr>
        <p:txBody>
          <a:bodyPr/>
          <a:lstStyle/>
          <a:p>
            <a:pPr lvl="0"/>
            <a:r>
              <a:rPr lang="it-IT"/>
              <a:t>                           TRE TIPI DI VALUTAZIONE</a:t>
            </a:r>
          </a:p>
          <a:p>
            <a:pPr lvl="0"/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>
                <a:solidFill>
                  <a:srgbClr val="FFFF00"/>
                </a:solidFill>
              </a:rPr>
              <a:t>Valutazione diagnostica</a:t>
            </a:r>
            <a:r>
              <a:rPr lang="it-IT"/>
              <a:t>: concepita per stabilire lo stato o la condizione di uno studente rispetto ai risultati essenziali all'inizio  di un'unità di studio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>
                <a:solidFill>
                  <a:srgbClr val="00FF00"/>
                </a:solidFill>
              </a:rPr>
              <a:t>La valutazione formativa continua</a:t>
            </a:r>
            <a:r>
              <a:rPr lang="it-IT"/>
              <a:t>, volta a seguire il progresso di uno studente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>
                <a:solidFill>
                  <a:srgbClr val="FF0000"/>
                </a:solidFill>
              </a:rPr>
              <a:t>La valutazione sommativa</a:t>
            </a:r>
            <a:r>
              <a:rPr lang="it-IT"/>
              <a:t>, pensata per misurare i risultati di uno studente alla fine di un'unità di studio o dell'anno.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>
                <a:solidFill>
                  <a:srgbClr val="FF3333"/>
                </a:solidFill>
              </a:rPr>
              <a:t>MA...........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56D1D-0E68-41E7-B2E7-050FE10F4B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 sz="3200">
                <a:solidFill>
                  <a:srgbClr val="FF3333"/>
                </a:solidFill>
              </a:rPr>
              <a:t>LA VALUTAZIONE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BD631-3F45-4861-AF60-1557D4970AF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88280" y="2224080"/>
            <a:ext cx="8477280" cy="4762799"/>
          </a:xfrm>
        </p:spPr>
        <p:txBody>
          <a:bodyPr anchor="ctr">
            <a:spAutoFit/>
          </a:bodyPr>
          <a:lstStyle/>
          <a:p>
            <a:pPr lvl="0" algn="ctr"/>
            <a:endParaRPr lang="it-IT">
              <a:latin typeface="Thorndale" pitchFamily="18"/>
            </a:endParaRPr>
          </a:p>
          <a:p>
            <a:pPr lvl="0" algn="ctr">
              <a:buClr>
                <a:srgbClr val="000000"/>
              </a:buClr>
              <a:buSzPct val="45000"/>
              <a:buFont typeface="StarSymbol"/>
              <a:buChar char="●"/>
            </a:pPr>
            <a:r>
              <a:rPr lang="it-IT" sz="3200">
                <a:latin typeface="Thorndale" pitchFamily="18"/>
              </a:rPr>
              <a:t>C'è anche</a:t>
            </a:r>
            <a:r>
              <a:rPr lang="it-IT" sz="3200">
                <a:solidFill>
                  <a:srgbClr val="FFFF66"/>
                </a:solidFill>
                <a:latin typeface="Thorndale" pitchFamily="18"/>
              </a:rPr>
              <a:t> l'AUTOVALUTAZIONE</a:t>
            </a:r>
            <a:r>
              <a:rPr lang="it-IT" sz="3200">
                <a:latin typeface="Thorndale" pitchFamily="18"/>
              </a:rPr>
              <a:t>, con la quale gli studenti diventano o dovrebbero diventare attori consapevoli del personale successo formativo.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7C5A3CC-2106-4EFA-9311-284630F98C8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088280" y="2224080"/>
            <a:ext cx="8477280" cy="4762799"/>
          </a:xfrm>
        </p:spPr>
        <p:txBody>
          <a:bodyPr anchor="ctr">
            <a:spAutoFit/>
          </a:bodyPr>
          <a:lstStyle/>
          <a:p>
            <a:pPr lvl="0" algn="ctr"/>
            <a:endParaRPr lang="it-IT">
              <a:solidFill>
                <a:srgbClr val="FF3333"/>
              </a:solidFill>
              <a:latin typeface="Thorndale" pitchFamily="18"/>
            </a:endParaRP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r>
              <a:rPr lang="it-IT" sz="3600">
                <a:solidFill>
                  <a:srgbClr val="FFFF66"/>
                </a:solidFill>
                <a:latin typeface="Thorndale" pitchFamily="18"/>
              </a:rPr>
              <a:t>DIFFERENZIAZIONE</a:t>
            </a:r>
          </a:p>
          <a:p>
            <a:pPr lvl="0" algn="ctr"/>
            <a:r>
              <a:rPr lang="it-IT" sz="3600">
                <a:solidFill>
                  <a:srgbClr val="FFFF66"/>
                </a:solidFill>
                <a:latin typeface="Thorndale" pitchFamily="18"/>
              </a:rPr>
              <a:t>DELL'INSEGNAMENTO</a:t>
            </a:r>
          </a:p>
          <a:p>
            <a:pPr lvl="0" algn="ctr"/>
            <a:r>
              <a:rPr lang="it-IT" sz="3600">
                <a:solidFill>
                  <a:srgbClr val="FFFF66"/>
                </a:solidFill>
                <a:latin typeface="Thorndale" pitchFamily="18"/>
              </a:rPr>
              <a:t> E VALUTAZIONE</a:t>
            </a: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endParaRPr lang="it-IT">
              <a:latin typeface="Thorndale" pitchFamily="18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1931-F0EF-4ECF-8DF3-18A7D96A04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>
                <a:solidFill>
                  <a:srgbClr val="FF3333"/>
                </a:solidFill>
              </a:rPr>
              <a:t>LA DIFFERENZIAZIONE</a:t>
            </a:r>
            <a:br>
              <a:rPr lang="it-IT">
                <a:solidFill>
                  <a:srgbClr val="FF3333"/>
                </a:solidFill>
              </a:rPr>
            </a:br>
            <a:r>
              <a:rPr lang="it-IT">
                <a:solidFill>
                  <a:srgbClr val="FF3333"/>
                </a:solidFill>
              </a:rPr>
              <a:t>Punti fermi</a:t>
            </a:r>
            <a:br>
              <a:rPr lang="it-IT"/>
            </a:b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616D-B57A-4074-8204-12FDEB56294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88280" y="2224080"/>
            <a:ext cx="8477280" cy="4762799"/>
          </a:xfrm>
        </p:spPr>
        <p:txBody>
          <a:bodyPr/>
          <a:lstStyle/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Le conoscenze,le comprensioni e le abilità che abbiamo pensato per i nostri studenti ( </a:t>
            </a:r>
            <a:r>
              <a:rPr lang="it-IT">
                <a:solidFill>
                  <a:srgbClr val="FFFF66"/>
                </a:solidFill>
              </a:rPr>
              <a:t>contenuto</a:t>
            </a:r>
            <a:r>
              <a:rPr lang="it-IT"/>
              <a:t>)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Come gli studenti arrivano a capire  e a dare un senso al contenuto ( </a:t>
            </a:r>
            <a:r>
              <a:rPr lang="it-IT">
                <a:solidFill>
                  <a:srgbClr val="FFFF66"/>
                </a:solidFill>
              </a:rPr>
              <a:t>processo</a:t>
            </a:r>
            <a:r>
              <a:rPr lang="it-IT"/>
              <a:t>)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Come gli studenti dimostrano ciò che sono giunti a conoscere, a comprendere e che cosa sono in grado di fare dopo un periodo di apprendimento (</a:t>
            </a:r>
            <a:r>
              <a:rPr lang="it-IT">
                <a:solidFill>
                  <a:srgbClr val="FFFF66"/>
                </a:solidFill>
              </a:rPr>
              <a:t> prodotto</a:t>
            </a:r>
            <a:r>
              <a:rPr lang="it-IT"/>
              <a:t>)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Come le emozioni e i sentimenti incidono sull'apprendimento ( </a:t>
            </a:r>
            <a:r>
              <a:rPr lang="it-IT">
                <a:solidFill>
                  <a:srgbClr val="FFFF66"/>
                </a:solidFill>
              </a:rPr>
              <a:t>risvolto emotivo e affettivo</a:t>
            </a:r>
            <a:r>
              <a:rPr lang="it-IT"/>
              <a:t>)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41353-7CA0-442E-834F-37D0AD4D711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>
                <a:solidFill>
                  <a:srgbClr val="FF3333"/>
                </a:solidFill>
              </a:rPr>
              <a:t>LA DIFFERENZIAZIONE</a:t>
            </a:r>
            <a:br>
              <a:rPr lang="it-IT">
                <a:solidFill>
                  <a:srgbClr val="FF3333"/>
                </a:solidFill>
              </a:rPr>
            </a:br>
            <a:r>
              <a:rPr lang="it-IT">
                <a:solidFill>
                  <a:srgbClr val="FF3333"/>
                </a:solidFill>
              </a:rPr>
              <a:t>Punti fermi</a:t>
            </a:r>
            <a:br>
              <a:rPr lang="it-IT"/>
            </a:b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E7DDA-9073-43B3-9A65-39B93DC73F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88280" y="2224080"/>
            <a:ext cx="8477280" cy="4762799"/>
          </a:xfrm>
        </p:spPr>
        <p:txBody>
          <a:bodyPr/>
          <a:lstStyle/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La prossimità o lontananza  da un concetto, da un contenuto o da un'abilità (</a:t>
            </a:r>
            <a:r>
              <a:rPr lang="it-IT">
                <a:solidFill>
                  <a:srgbClr val="FFFF66"/>
                </a:solidFill>
              </a:rPr>
              <a:t>readness</a:t>
            </a:r>
            <a:r>
              <a:rPr lang="it-IT"/>
              <a:t>)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L'interesse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>
                <a:solidFill>
                  <a:srgbClr val="FFFF66"/>
                </a:solidFill>
              </a:rPr>
              <a:t>Il profilo di apprendimento</a:t>
            </a:r>
            <a:r>
              <a:rPr lang="it-IT"/>
              <a:t>: preferenza nel modo di capire, di assimilare, di esplorare e di esprimere i contenuti: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a) lavorare da soli, con un compagno...;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b)preferenza di intelligenza ( Gardner );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c) genere ( maschi,femmine, ambiente sociale);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r>
              <a:rPr lang="it-IT"/>
              <a:t>d) cultura;</a:t>
            </a:r>
          </a:p>
          <a:p>
            <a:pPr lvl="0">
              <a:buClr>
                <a:srgbClr val="FF9966"/>
              </a:buClr>
              <a:buSzPct val="75000"/>
              <a:buFont typeface="StarSymbol"/>
              <a:buChar char="➲"/>
            </a:pPr>
            <a:endParaRPr lang="it-IT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1417C-78D2-499E-AE25-F8D464C289A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92000" y="3384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>
                <a:solidFill>
                  <a:srgbClr val="FF3333"/>
                </a:solidFill>
              </a:rPr>
              <a:t>LA DIFFERENZIAZIONE</a:t>
            </a:r>
            <a:br>
              <a:rPr lang="it-IT">
                <a:solidFill>
                  <a:srgbClr val="FF3333"/>
                </a:solidFill>
              </a:rPr>
            </a:br>
            <a:r>
              <a:rPr lang="it-IT">
                <a:solidFill>
                  <a:srgbClr val="FF3333"/>
                </a:solidFill>
              </a:rPr>
              <a:t>Punti fermi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B94D5-3C8C-45C6-AF56-203739EF70F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6040" y="360000"/>
            <a:ext cx="8607960" cy="6869519"/>
          </a:xfrm>
        </p:spPr>
        <p:txBody>
          <a:bodyPr anchor="ctr">
            <a:spAutoFit/>
          </a:bodyPr>
          <a:lstStyle/>
          <a:p>
            <a:pPr lvl="0" algn="ctr"/>
            <a:r>
              <a:rPr lang="it-IT">
                <a:solidFill>
                  <a:srgbClr val="FFFF66"/>
                </a:solidFill>
                <a:latin typeface="Thorndale" pitchFamily="18"/>
              </a:rPr>
              <a:t>IL CURRICOLO</a:t>
            </a: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r>
              <a:rPr lang="it-IT">
                <a:latin typeface="Thorndale" pitchFamily="18"/>
              </a:rPr>
              <a:t>E' un </a:t>
            </a:r>
            <a:r>
              <a:rPr lang="it-IT">
                <a:solidFill>
                  <a:srgbClr val="00FF00"/>
                </a:solidFill>
                <a:latin typeface="Thorndale" pitchFamily="18"/>
              </a:rPr>
              <a:t>piano organizzato</a:t>
            </a:r>
            <a:r>
              <a:rPr lang="it-IT">
                <a:latin typeface="Thorndale" pitchFamily="18"/>
              </a:rPr>
              <a:t> per impegnare gli studenti con importanti conoscenze,comprensioni e abilità.</a:t>
            </a:r>
          </a:p>
          <a:p>
            <a:pPr lvl="0" algn="ctr"/>
            <a:r>
              <a:rPr lang="it-IT">
                <a:solidFill>
                  <a:srgbClr val="FF0000"/>
                </a:solidFill>
                <a:latin typeface="Thorndale" pitchFamily="18"/>
              </a:rPr>
              <a:t>Un elenco di contenuti non è un curricolo.</a:t>
            </a:r>
          </a:p>
          <a:p>
            <a:pPr lvl="0" algn="ctr"/>
            <a:r>
              <a:rPr lang="it-IT">
                <a:solidFill>
                  <a:srgbClr val="FF0000"/>
                </a:solidFill>
                <a:latin typeface="Thorndale" pitchFamily="18"/>
              </a:rPr>
              <a:t>Un libro di testo non è un curricolo</a:t>
            </a:r>
            <a:r>
              <a:rPr lang="it-IT">
                <a:latin typeface="Thorndale" pitchFamily="18"/>
              </a:rPr>
              <a:t>.</a:t>
            </a: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r>
              <a:rPr lang="it-IT">
                <a:latin typeface="Thorndale" pitchFamily="18"/>
              </a:rPr>
              <a:t>Il curricolo delinea chiaramente le </a:t>
            </a:r>
            <a:r>
              <a:rPr lang="it-IT">
                <a:solidFill>
                  <a:srgbClr val="00FF00"/>
                </a:solidFill>
                <a:latin typeface="Thorndale" pitchFamily="18"/>
              </a:rPr>
              <a:t>conoscenze essenziali</a:t>
            </a:r>
            <a:r>
              <a:rPr lang="it-IT">
                <a:latin typeface="Thorndale" pitchFamily="18"/>
              </a:rPr>
              <a:t> che gli studenti dovrebbero apprendere e le </a:t>
            </a:r>
            <a:r>
              <a:rPr lang="it-IT">
                <a:solidFill>
                  <a:srgbClr val="00FF00"/>
                </a:solidFill>
                <a:latin typeface="Thorndale" pitchFamily="18"/>
              </a:rPr>
              <a:t>abilità</a:t>
            </a:r>
            <a:r>
              <a:rPr lang="it-IT">
                <a:latin typeface="Thorndale" pitchFamily="18"/>
              </a:rPr>
              <a:t> che dovrebbero possedere come risultato di un particolare segmento di apprendimento ( anno scolastico, unità didattica).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0DA6-95D0-4ABC-A112-A5F37907237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117000"/>
            <a:ext cx="8607960" cy="1262160"/>
          </a:xfrm>
        </p:spPr>
        <p:txBody>
          <a:bodyPr>
            <a:spAutoFit/>
          </a:bodyPr>
          <a:lstStyle/>
          <a:p>
            <a:pPr lvl="0"/>
            <a:r>
              <a:rPr lang="it-IT">
                <a:solidFill>
                  <a:srgbClr val="FF3333"/>
                </a:solidFill>
              </a:rPr>
              <a:t>LA DIFFERENZIAZIONE</a:t>
            </a:r>
            <a:br>
              <a:rPr lang="it-IT">
                <a:solidFill>
                  <a:srgbClr val="FF3333"/>
                </a:solidFill>
              </a:rPr>
            </a:br>
            <a:r>
              <a:rPr lang="it-IT">
                <a:solidFill>
                  <a:srgbClr val="FF3333"/>
                </a:solidFill>
              </a:rPr>
              <a:t>Punti fermi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AC67D-5108-47BE-A69B-F63051B8AC9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40879" y="117000"/>
            <a:ext cx="8607960" cy="6869519"/>
          </a:xfrm>
        </p:spPr>
        <p:txBody>
          <a:bodyPr anchor="ctr">
            <a:spAutoFit/>
          </a:bodyPr>
          <a:lstStyle/>
          <a:p>
            <a:pPr lvl="0" algn="ctr"/>
            <a:r>
              <a:rPr lang="it-IT">
                <a:solidFill>
                  <a:srgbClr val="FFFF66"/>
                </a:solidFill>
                <a:latin typeface="Thorndale" pitchFamily="18"/>
              </a:rPr>
              <a:t>PIANIFICARE L'ISTRUZIONE IN MODO PROATTIVO</a:t>
            </a: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r>
              <a:rPr lang="it-IT">
                <a:latin typeface="Thorndale" pitchFamily="18"/>
              </a:rPr>
              <a:t>E' la capacità di dirigere la realtà. </a:t>
            </a:r>
            <a:r>
              <a:rPr lang="it-IT">
                <a:solidFill>
                  <a:srgbClr val="FFFF00"/>
                </a:solidFill>
                <a:latin typeface="Thorndale" pitchFamily="18"/>
              </a:rPr>
              <a:t>Proattività</a:t>
            </a:r>
            <a:r>
              <a:rPr lang="it-IT">
                <a:latin typeface="Thorndale" pitchFamily="18"/>
              </a:rPr>
              <a:t> significa anticipare futuri problemi, esigenze,cambiamenti.</a:t>
            </a:r>
          </a:p>
          <a:p>
            <a:pPr lvl="0" algn="ctr"/>
            <a:endParaRPr lang="it-IT">
              <a:latin typeface="Thorndale" pitchFamily="18"/>
            </a:endParaRPr>
          </a:p>
          <a:p>
            <a:pPr lvl="0" algn="ctr"/>
            <a:r>
              <a:rPr lang="it-IT">
                <a:solidFill>
                  <a:srgbClr val="FFFF00"/>
                </a:solidFill>
                <a:latin typeface="Thorndale" pitchFamily="18"/>
              </a:rPr>
              <a:t>C.A. TOMLINSON-M.B.IMBEAU, Condurre e gestire una classe eterogenea,Las-Roma2012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s-strateg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455</Words>
  <Application>Microsoft Office PowerPoint</Application>
  <PresentationFormat>Personalizzato</PresentationFormat>
  <Paragraphs>99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3" baseType="lpstr">
      <vt:lpstr>Microsoft YaHei</vt:lpstr>
      <vt:lpstr>Albany</vt:lpstr>
      <vt:lpstr>Arial</vt:lpstr>
      <vt:lpstr>Calibri</vt:lpstr>
      <vt:lpstr>Lucida Sans Unicode</vt:lpstr>
      <vt:lpstr>Mangal</vt:lpstr>
      <vt:lpstr>StarSymbol</vt:lpstr>
      <vt:lpstr>Tahoma</vt:lpstr>
      <vt:lpstr>Thorndale</vt:lpstr>
      <vt:lpstr>Times New Roman</vt:lpstr>
      <vt:lpstr>Predefinito</vt:lpstr>
      <vt:lpstr>prs-strategy</vt:lpstr>
      <vt:lpstr>Presentazione standard di PowerPoint</vt:lpstr>
      <vt:lpstr>LA VALUTAZIONE</vt:lpstr>
      <vt:lpstr>LA VALUTAZI0NE</vt:lpstr>
      <vt:lpstr>LA VALUTAZIONE</vt:lpstr>
      <vt:lpstr>Presentazione standard di PowerPoint</vt:lpstr>
      <vt:lpstr>LA DIFFERENZIAZIONE Punti fermi </vt:lpstr>
      <vt:lpstr>LA DIFFERENZIAZIONE Punti fermi </vt:lpstr>
      <vt:lpstr>LA DIFFERENZIAZIONE Punti fermi</vt:lpstr>
      <vt:lpstr>LA DIFFERENZIAZIONE Punti fermi</vt:lpstr>
      <vt:lpstr>L'ATTIVITA'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Lorenzo Brogi</dc:creator>
  <cp:lastModifiedBy>MARIELLA</cp:lastModifiedBy>
  <cp:revision>19</cp:revision>
  <dcterms:created xsi:type="dcterms:W3CDTF">2016-08-27T15:51:04Z</dcterms:created>
  <dcterms:modified xsi:type="dcterms:W3CDTF">2018-06-17T08:21:41Z</dcterms:modified>
</cp:coreProperties>
</file>