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0"/>
  </p:notesMasterIdLst>
  <p:handoutMasterIdLst>
    <p:handoutMasterId r:id="rId51"/>
  </p:handoutMasterIdLst>
  <p:sldIdLst>
    <p:sldId id="256" r:id="rId2"/>
    <p:sldId id="320" r:id="rId3"/>
    <p:sldId id="352" r:id="rId4"/>
    <p:sldId id="362" r:id="rId5"/>
    <p:sldId id="355" r:id="rId6"/>
    <p:sldId id="356" r:id="rId7"/>
    <p:sldId id="357" r:id="rId8"/>
    <p:sldId id="323" r:id="rId9"/>
    <p:sldId id="358" r:id="rId10"/>
    <p:sldId id="359" r:id="rId11"/>
    <p:sldId id="360" r:id="rId12"/>
    <p:sldId id="361" r:id="rId13"/>
    <p:sldId id="326" r:id="rId14"/>
    <p:sldId id="304" r:id="rId15"/>
    <p:sldId id="305" r:id="rId16"/>
    <p:sldId id="306" r:id="rId17"/>
    <p:sldId id="329" r:id="rId18"/>
    <p:sldId id="330" r:id="rId19"/>
    <p:sldId id="308" r:id="rId20"/>
    <p:sldId id="309" r:id="rId21"/>
    <p:sldId id="310" r:id="rId22"/>
    <p:sldId id="312" r:id="rId23"/>
    <p:sldId id="313" r:id="rId24"/>
    <p:sldId id="314" r:id="rId25"/>
    <p:sldId id="315" r:id="rId26"/>
    <p:sldId id="364" r:id="rId27"/>
    <p:sldId id="366" r:id="rId28"/>
    <p:sldId id="367" r:id="rId29"/>
    <p:sldId id="316" r:id="rId30"/>
    <p:sldId id="317" r:id="rId31"/>
    <p:sldId id="363" r:id="rId32"/>
    <p:sldId id="290" r:id="rId33"/>
    <p:sldId id="291" r:id="rId34"/>
    <p:sldId id="292" r:id="rId35"/>
    <p:sldId id="293" r:id="rId36"/>
    <p:sldId id="294" r:id="rId37"/>
    <p:sldId id="295" r:id="rId38"/>
    <p:sldId id="297" r:id="rId39"/>
    <p:sldId id="298" r:id="rId40"/>
    <p:sldId id="299" r:id="rId41"/>
    <p:sldId id="300" r:id="rId42"/>
    <p:sldId id="278" r:id="rId43"/>
    <p:sldId id="279" r:id="rId44"/>
    <p:sldId id="280" r:id="rId45"/>
    <p:sldId id="281" r:id="rId46"/>
    <p:sldId id="282" r:id="rId47"/>
    <p:sldId id="283" r:id="rId48"/>
    <p:sldId id="276"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C361A6-D656-49C5-9D47-68C757ED7E03}" type="datetimeFigureOut">
              <a:rPr lang="it-IT" smtClean="0"/>
              <a:pPr/>
              <a:t>14/12/2016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81B47C-7123-4758-ABD2-E067DC32DCCB}"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3E8713-27B5-4ECA-81AA-C70E5AC3D033}" type="datetimeFigureOut">
              <a:rPr lang="it-IT" smtClean="0"/>
              <a:pPr/>
              <a:t>14/12/2016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821C1E-C5F8-49D9-A0D3-57A89480C10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13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it-IT"/>
          </a:p>
        </p:txBody>
      </p:sp>
      <p:sp>
        <p:nvSpPr>
          <p:cNvPr id="23555" name="Shape 136"/>
          <p:cNvSpPr>
            <a:spLocks noGrp="1" noRot="1" noChangeAspect="1" noTextEdit="1"/>
          </p:cNvSpPr>
          <p:nvPr>
            <p:ph type="sldImg" idx="2"/>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Shape 198"/>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it-IT"/>
          </a:p>
        </p:txBody>
      </p:sp>
      <p:sp>
        <p:nvSpPr>
          <p:cNvPr id="30723" name="Shape 199"/>
          <p:cNvSpPr>
            <a:spLocks noGrp="1" noRot="1" noChangeAspect="1" noTextEdit="1"/>
          </p:cNvSpPr>
          <p:nvPr>
            <p:ph type="sldImg" idx="2"/>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Shape 20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it-IT"/>
          </a:p>
        </p:txBody>
      </p:sp>
      <p:sp>
        <p:nvSpPr>
          <p:cNvPr id="31747" name="Shape 208"/>
          <p:cNvSpPr>
            <a:spLocks noGrp="1" noRot="1" noChangeAspect="1" noTextEdit="1"/>
          </p:cNvSpPr>
          <p:nvPr>
            <p:ph type="sldImg" idx="2"/>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Shape 21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it-IT"/>
          </a:p>
        </p:txBody>
      </p:sp>
      <p:sp>
        <p:nvSpPr>
          <p:cNvPr id="32771" name="Shape 215"/>
          <p:cNvSpPr>
            <a:spLocks noGrp="1" noRot="1" noChangeAspect="1" noTextEdit="1"/>
          </p:cNvSpPr>
          <p:nvPr>
            <p:ph type="sldImg" idx="2"/>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Shape 220"/>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it-IT"/>
          </a:p>
        </p:txBody>
      </p:sp>
      <p:sp>
        <p:nvSpPr>
          <p:cNvPr id="33795" name="Shape 221"/>
          <p:cNvSpPr>
            <a:spLocks noGrp="1" noRot="1" noChangeAspect="1" noTextEdit="1"/>
          </p:cNvSpPr>
          <p:nvPr>
            <p:ph type="sldImg" idx="2"/>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11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it-IT"/>
          </a:p>
        </p:txBody>
      </p:sp>
      <p:sp>
        <p:nvSpPr>
          <p:cNvPr id="20483" name="Shape 114"/>
          <p:cNvSpPr>
            <a:spLocks noGrp="1" noRot="1" noChangeAspect="1" noTextEdit="1"/>
          </p:cNvSpPr>
          <p:nvPr>
            <p:ph type="sldImg" idx="2"/>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Shape 12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it-IT"/>
          </a:p>
        </p:txBody>
      </p:sp>
      <p:sp>
        <p:nvSpPr>
          <p:cNvPr id="21507" name="Shape 122"/>
          <p:cNvSpPr>
            <a:spLocks noGrp="1" noRot="1" noChangeAspect="1" noTextEdit="1"/>
          </p:cNvSpPr>
          <p:nvPr>
            <p:ph type="sldImg" idx="2"/>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12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it-IT"/>
          </a:p>
        </p:txBody>
      </p:sp>
      <p:sp>
        <p:nvSpPr>
          <p:cNvPr id="22531" name="Shape 130"/>
          <p:cNvSpPr>
            <a:spLocks noGrp="1" noRot="1" noChangeAspect="1" noTextEdit="1"/>
          </p:cNvSpPr>
          <p:nvPr>
            <p:ph type="sldImg" idx="2"/>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14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it-IT"/>
          </a:p>
        </p:txBody>
      </p:sp>
      <p:sp>
        <p:nvSpPr>
          <p:cNvPr id="24579" name="Shape 145"/>
          <p:cNvSpPr>
            <a:spLocks noGrp="1" noRot="1" noChangeAspect="1" noTextEdit="1"/>
          </p:cNvSpPr>
          <p:nvPr>
            <p:ph type="sldImg" idx="2"/>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Shape 153"/>
          <p:cNvSpPr txBox="1">
            <a:spLocks noChangeArrowheads="1"/>
          </p:cNvSpPr>
          <p:nvPr/>
        </p:nvSpPr>
        <p:spPr bwMode="auto">
          <a:xfrm>
            <a:off x="3884613" y="8685213"/>
            <a:ext cx="2971800" cy="457200"/>
          </a:xfrm>
          <a:prstGeom prst="rect">
            <a:avLst/>
          </a:prstGeom>
          <a:noFill/>
          <a:ln w="9525">
            <a:noFill/>
            <a:miter lim="800000"/>
            <a:headEnd/>
            <a:tailEnd/>
          </a:ln>
        </p:spPr>
        <p:txBody>
          <a:bodyPr lIns="91425" tIns="45700" rIns="91425" bIns="45700" anchor="b"/>
          <a:lstStyle/>
          <a:p>
            <a:pPr algn="r">
              <a:buClr>
                <a:srgbClr val="000000"/>
              </a:buClr>
              <a:buSzPct val="25000"/>
              <a:buFont typeface="Arial" charset="0"/>
              <a:buNone/>
            </a:pPr>
            <a:fld id="{33D1173E-503D-4362-8E4C-E9455705FDE9}" type="slidenum">
              <a:rPr lang="en-US" sz="1200"/>
              <a:pPr algn="r">
                <a:buClr>
                  <a:srgbClr val="000000"/>
                </a:buClr>
                <a:buSzPct val="25000"/>
                <a:buFont typeface="Arial" charset="0"/>
                <a:buNone/>
              </a:pPr>
              <a:t>20</a:t>
            </a:fld>
            <a:endParaRPr lang="en-US" sz="1200"/>
          </a:p>
        </p:txBody>
      </p:sp>
      <p:sp>
        <p:nvSpPr>
          <p:cNvPr id="25603" name="Shape 154"/>
          <p:cNvSpPr>
            <a:spLocks noGrp="1" noRot="1" noChangeAspect="1" noTextEdit="1"/>
          </p:cNvSpPr>
          <p:nvPr>
            <p:ph type="sldImg" idx="2"/>
          </p:nvPr>
        </p:nvSpPr>
        <p:spPr>
          <a:noFill/>
          <a:ln>
            <a:noFill/>
          </a:ln>
        </p:spPr>
      </p:sp>
      <p:sp>
        <p:nvSpPr>
          <p:cNvPr id="25604" name="Shape 155"/>
          <p:cNvSpPr txBox="1">
            <a:spLocks noGrp="1"/>
          </p:cNvSpPr>
          <p:nvPr>
            <p:ph type="body" idx="1"/>
          </p:nvPr>
        </p:nvSpPr>
        <p:spPr bwMode="auto">
          <a:noFill/>
        </p:spPr>
        <p:txBody>
          <a:bodyPr vert="horz" wrap="square" tIns="45700" bIns="45700" numCol="1" anchor="t" compatLnSpc="1">
            <a:prstTxWarp prst="textNoShape">
              <a:avLst/>
            </a:prstTxWarp>
          </a:bodyPr>
          <a:lstStyle/>
          <a:p>
            <a:pPr>
              <a:spcBef>
                <a:spcPct val="0"/>
              </a:spcBef>
              <a:buSzPct val="25000"/>
            </a:pPr>
            <a:r>
              <a:rPr lang="en-US" sz="1800"/>
              <a:t>Sss</a:t>
            </a:r>
          </a:p>
          <a:p>
            <a:pPr>
              <a:spcBef>
                <a:spcPct val="0"/>
              </a:spcBef>
            </a:pPr>
            <a:endParaRPr lang="it-IT"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6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it-IT"/>
          </a:p>
        </p:txBody>
      </p:sp>
      <p:sp>
        <p:nvSpPr>
          <p:cNvPr id="26627" name="Shape 165"/>
          <p:cNvSpPr>
            <a:spLocks noGrp="1" noRot="1" noChangeAspect="1" noTextEdit="1"/>
          </p:cNvSpPr>
          <p:nvPr>
            <p:ph type="sldImg" idx="2"/>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Shape 180"/>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it-IT"/>
          </a:p>
        </p:txBody>
      </p:sp>
      <p:sp>
        <p:nvSpPr>
          <p:cNvPr id="28675" name="Shape 181"/>
          <p:cNvSpPr>
            <a:spLocks noGrp="1" noRot="1" noChangeAspect="1" noTextEdit="1"/>
          </p:cNvSpPr>
          <p:nvPr>
            <p:ph type="sldImg" idx="2"/>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Shape 18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it-IT"/>
          </a:p>
        </p:txBody>
      </p:sp>
      <p:sp>
        <p:nvSpPr>
          <p:cNvPr id="29699" name="Shape 190"/>
          <p:cNvSpPr>
            <a:spLocks noGrp="1" noRot="1" noChangeAspect="1" noTextEdit="1"/>
          </p:cNvSpPr>
          <p:nvPr>
            <p:ph type="sldImg" idx="2"/>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Mariella Groppi Formatrice Senza Zaino</a:t>
            </a:r>
          </a:p>
        </p:txBody>
      </p:sp>
      <p:sp>
        <p:nvSpPr>
          <p:cNvPr id="6" name="Segnaposto numero diapositiva 5"/>
          <p:cNvSpPr>
            <a:spLocks noGrp="1"/>
          </p:cNvSpPr>
          <p:nvPr>
            <p:ph type="sldNum" sz="quarter" idx="12"/>
          </p:nvPr>
        </p:nvSpPr>
        <p:spPr/>
        <p:txBody>
          <a:bodyPr/>
          <a:lstStyle/>
          <a:p>
            <a:fld id="{39D8417C-503D-41D7-9D76-013AE67F2EC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Mariella Groppi Formatrice Senza Zaino</a:t>
            </a:r>
          </a:p>
        </p:txBody>
      </p:sp>
      <p:sp>
        <p:nvSpPr>
          <p:cNvPr id="6" name="Segnaposto numero diapositiva 5"/>
          <p:cNvSpPr>
            <a:spLocks noGrp="1"/>
          </p:cNvSpPr>
          <p:nvPr>
            <p:ph type="sldNum" sz="quarter" idx="12"/>
          </p:nvPr>
        </p:nvSpPr>
        <p:spPr/>
        <p:txBody>
          <a:bodyPr/>
          <a:lstStyle/>
          <a:p>
            <a:fld id="{39D8417C-503D-41D7-9D76-013AE67F2EC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Mariella Groppi Formatrice Senza Zaino</a:t>
            </a:r>
          </a:p>
        </p:txBody>
      </p:sp>
      <p:sp>
        <p:nvSpPr>
          <p:cNvPr id="6" name="Segnaposto numero diapositiva 5"/>
          <p:cNvSpPr>
            <a:spLocks noGrp="1"/>
          </p:cNvSpPr>
          <p:nvPr>
            <p:ph type="sldNum" sz="quarter" idx="12"/>
          </p:nvPr>
        </p:nvSpPr>
        <p:spPr/>
        <p:txBody>
          <a:bodyPr/>
          <a:lstStyle/>
          <a:p>
            <a:fld id="{39D8417C-503D-41D7-9D76-013AE67F2ECA}" type="slidenum">
              <a:rPr lang="it-IT" smtClean="0"/>
              <a:pPr/>
              <a:t>‹N›</a:t>
            </a:fld>
            <a:endParaRPr lang="it-IT"/>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a:lstStyle>
            <a:lvl1pPr lvl="0" algn="ctr" rtl="0">
              <a:spcBef>
                <a:spcPts val="0"/>
              </a:spcBef>
              <a:spcAft>
                <a:spcPts val="0"/>
              </a:spcAft>
              <a:defRPr sz="4400">
                <a:solidFill>
                  <a:schemeClr val="dk2"/>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28" name="Shape 28"/>
          <p:cNvSpPr txBox="1">
            <a:spLocks noGrp="1"/>
          </p:cNvSpPr>
          <p:nvPr>
            <p:ph type="body" idx="1"/>
          </p:nvPr>
        </p:nvSpPr>
        <p:spPr>
          <a:xfrm>
            <a:off x="457200" y="1600200"/>
            <a:ext cx="4038599" cy="4525963"/>
          </a:xfrm>
          <a:prstGeom prst="rect">
            <a:avLst/>
          </a:prstGeom>
          <a:noFill/>
          <a:ln>
            <a:noFill/>
          </a:ln>
        </p:spPr>
        <p:txBody>
          <a:bodyPr/>
          <a:lstStyle>
            <a:lvl1pPr marL="342900" lvl="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4648200" y="1600200"/>
            <a:ext cx="4038599" cy="2185988"/>
          </a:xfrm>
          <a:prstGeom prst="rect">
            <a:avLst/>
          </a:prstGeom>
          <a:noFill/>
          <a:ln>
            <a:noFill/>
          </a:ln>
        </p:spPr>
        <p:txBody>
          <a:bodyPr/>
          <a:lstStyle>
            <a:lvl1pPr marL="342900" lvl="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4648200" y="3938587"/>
            <a:ext cx="4038599" cy="2187574"/>
          </a:xfrm>
          <a:prstGeom prst="rect">
            <a:avLst/>
          </a:prstGeom>
          <a:noFill/>
          <a:ln>
            <a:noFill/>
          </a:ln>
        </p:spPr>
        <p:txBody>
          <a:bodyPr/>
          <a:lstStyle>
            <a:lvl1pPr marL="342900" lvl="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6" name="Shape 12"/>
          <p:cNvSpPr txBox="1">
            <a:spLocks noGrp="1"/>
          </p:cNvSpPr>
          <p:nvPr>
            <p:ph type="dt" idx="11"/>
          </p:nvPr>
        </p:nvSpPr>
        <p:spPr>
          <a:ln/>
        </p:spPr>
        <p:txBody>
          <a:bodyPr/>
          <a:lstStyle>
            <a:lvl1pPr>
              <a:defRPr/>
            </a:lvl1pPr>
          </a:lstStyle>
          <a:p>
            <a:endParaRPr lang="it-IT"/>
          </a:p>
        </p:txBody>
      </p:sp>
      <p:sp>
        <p:nvSpPr>
          <p:cNvPr id="7" name="Shape 13"/>
          <p:cNvSpPr txBox="1">
            <a:spLocks noGrp="1"/>
          </p:cNvSpPr>
          <p:nvPr>
            <p:ph type="ftr" idx="12"/>
          </p:nvPr>
        </p:nvSpPr>
        <p:spPr>
          <a:ln/>
        </p:spPr>
        <p:txBody>
          <a:bodyPr/>
          <a:lstStyle>
            <a:lvl1pPr>
              <a:defRPr/>
            </a:lvl1pPr>
          </a:lstStyle>
          <a:p>
            <a:r>
              <a:rPr lang="it-IT"/>
              <a:t>Mariella Groppi Formatrice Senza Zaino</a:t>
            </a:r>
          </a:p>
        </p:txBody>
      </p:sp>
      <p:sp>
        <p:nvSpPr>
          <p:cNvPr id="8" name="Shape 14"/>
          <p:cNvSpPr txBox="1">
            <a:spLocks noGrp="1"/>
          </p:cNvSpPr>
          <p:nvPr>
            <p:ph type="sldNum" idx="13"/>
          </p:nvPr>
        </p:nvSpPr>
        <p:spPr>
          <a:ln/>
        </p:spPr>
        <p:txBody>
          <a:bodyPr/>
          <a:lstStyle>
            <a:lvl1pPr>
              <a:defRPr/>
            </a:lvl1pPr>
          </a:lstStyle>
          <a:p>
            <a:fld id="{58D598D5-15D3-4044-BD1C-7406F421A131}" type="slidenum">
              <a:rPr lang="en-US"/>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a:lstStyle>
            <a:lvl1pPr lvl="0" algn="ctr" rtl="0">
              <a:spcBef>
                <a:spcPts val="0"/>
              </a:spcBef>
              <a:spcAft>
                <a:spcPts val="0"/>
              </a:spcAft>
              <a:defRPr sz="4400">
                <a:solidFill>
                  <a:schemeClr val="dk2"/>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6" name="Shape 36"/>
          <p:cNvSpPr txBox="1">
            <a:spLocks noGrp="1"/>
          </p:cNvSpPr>
          <p:nvPr>
            <p:ph type="body" idx="1"/>
          </p:nvPr>
        </p:nvSpPr>
        <p:spPr>
          <a:xfrm>
            <a:off x="457200" y="1600200"/>
            <a:ext cx="4038599" cy="4525963"/>
          </a:xfrm>
          <a:prstGeom prst="rect">
            <a:avLst/>
          </a:prstGeom>
          <a:noFill/>
          <a:ln>
            <a:noFill/>
          </a:ln>
        </p:spPr>
        <p:txBody>
          <a:bodyPr/>
          <a:lstStyle>
            <a:lvl1pPr marL="342900" lvl="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37" name="Shape 37"/>
          <p:cNvSpPr txBox="1">
            <a:spLocks noGrp="1"/>
          </p:cNvSpPr>
          <p:nvPr>
            <p:ph type="body" idx="2"/>
          </p:nvPr>
        </p:nvSpPr>
        <p:spPr>
          <a:xfrm>
            <a:off x="4648200" y="1600200"/>
            <a:ext cx="4038599" cy="4525963"/>
          </a:xfrm>
          <a:prstGeom prst="rect">
            <a:avLst/>
          </a:prstGeom>
          <a:noFill/>
          <a:ln>
            <a:noFill/>
          </a:ln>
        </p:spPr>
        <p:txBody>
          <a:bodyPr/>
          <a:lstStyle>
            <a:lvl1pPr marL="342900" lvl="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5" name="Shape 12"/>
          <p:cNvSpPr txBox="1">
            <a:spLocks noGrp="1"/>
          </p:cNvSpPr>
          <p:nvPr>
            <p:ph type="dt" idx="11"/>
          </p:nvPr>
        </p:nvSpPr>
        <p:spPr>
          <a:ln/>
        </p:spPr>
        <p:txBody>
          <a:bodyPr/>
          <a:lstStyle>
            <a:lvl1pPr>
              <a:defRPr/>
            </a:lvl1pPr>
          </a:lstStyle>
          <a:p>
            <a:endParaRPr lang="it-IT"/>
          </a:p>
        </p:txBody>
      </p:sp>
      <p:sp>
        <p:nvSpPr>
          <p:cNvPr id="6" name="Shape 13"/>
          <p:cNvSpPr txBox="1">
            <a:spLocks noGrp="1"/>
          </p:cNvSpPr>
          <p:nvPr>
            <p:ph type="ftr" idx="12"/>
          </p:nvPr>
        </p:nvSpPr>
        <p:spPr>
          <a:ln/>
        </p:spPr>
        <p:txBody>
          <a:bodyPr/>
          <a:lstStyle>
            <a:lvl1pPr>
              <a:defRPr/>
            </a:lvl1pPr>
          </a:lstStyle>
          <a:p>
            <a:r>
              <a:rPr lang="it-IT"/>
              <a:t>Mariella Groppi Formatrice Senza Zaino</a:t>
            </a:r>
          </a:p>
        </p:txBody>
      </p:sp>
      <p:sp>
        <p:nvSpPr>
          <p:cNvPr id="7" name="Shape 14"/>
          <p:cNvSpPr txBox="1">
            <a:spLocks noGrp="1"/>
          </p:cNvSpPr>
          <p:nvPr>
            <p:ph type="sldNum" idx="13"/>
          </p:nvPr>
        </p:nvSpPr>
        <p:spPr>
          <a:ln/>
        </p:spPr>
        <p:txBody>
          <a:bodyPr/>
          <a:lstStyle>
            <a:lvl1pPr>
              <a:defRPr/>
            </a:lvl1pPr>
          </a:lstStyle>
          <a:p>
            <a:fld id="{3D36CA72-8C01-4B44-A295-1C84C40C69E7}"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Mariella Groppi Formatrice Senza Zaino</a:t>
            </a:r>
          </a:p>
        </p:txBody>
      </p:sp>
      <p:sp>
        <p:nvSpPr>
          <p:cNvPr id="6" name="Segnaposto numero diapositiva 5"/>
          <p:cNvSpPr>
            <a:spLocks noGrp="1"/>
          </p:cNvSpPr>
          <p:nvPr>
            <p:ph type="sldNum" sz="quarter" idx="12"/>
          </p:nvPr>
        </p:nvSpPr>
        <p:spPr/>
        <p:txBody>
          <a:bodyPr/>
          <a:lstStyle/>
          <a:p>
            <a:fld id="{39D8417C-503D-41D7-9D76-013AE67F2EC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a:t>Mariella Groppi Formatrice Senza Zaino</a:t>
            </a:r>
          </a:p>
        </p:txBody>
      </p:sp>
      <p:sp>
        <p:nvSpPr>
          <p:cNvPr id="6" name="Segnaposto numero diapositiva 5"/>
          <p:cNvSpPr>
            <a:spLocks noGrp="1"/>
          </p:cNvSpPr>
          <p:nvPr>
            <p:ph type="sldNum" sz="quarter" idx="12"/>
          </p:nvPr>
        </p:nvSpPr>
        <p:spPr/>
        <p:txBody>
          <a:bodyPr/>
          <a:lstStyle/>
          <a:p>
            <a:fld id="{39D8417C-503D-41D7-9D76-013AE67F2EC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Mariella Groppi Formatrice Senza Zaino</a:t>
            </a:r>
          </a:p>
        </p:txBody>
      </p:sp>
      <p:sp>
        <p:nvSpPr>
          <p:cNvPr id="7" name="Segnaposto numero diapositiva 6"/>
          <p:cNvSpPr>
            <a:spLocks noGrp="1"/>
          </p:cNvSpPr>
          <p:nvPr>
            <p:ph type="sldNum" sz="quarter" idx="12"/>
          </p:nvPr>
        </p:nvSpPr>
        <p:spPr/>
        <p:txBody>
          <a:bodyPr/>
          <a:lstStyle/>
          <a:p>
            <a:fld id="{39D8417C-503D-41D7-9D76-013AE67F2EC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a:t>Mariella Groppi Formatrice Senza Zaino</a:t>
            </a:r>
          </a:p>
        </p:txBody>
      </p:sp>
      <p:sp>
        <p:nvSpPr>
          <p:cNvPr id="9" name="Segnaposto numero diapositiva 8"/>
          <p:cNvSpPr>
            <a:spLocks noGrp="1"/>
          </p:cNvSpPr>
          <p:nvPr>
            <p:ph type="sldNum" sz="quarter" idx="12"/>
          </p:nvPr>
        </p:nvSpPr>
        <p:spPr/>
        <p:txBody>
          <a:bodyPr/>
          <a:lstStyle/>
          <a:p>
            <a:fld id="{39D8417C-503D-41D7-9D76-013AE67F2EC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r>
              <a:rPr lang="it-IT"/>
              <a:t>Mariella Groppi Formatrice Senza Zaino</a:t>
            </a:r>
          </a:p>
        </p:txBody>
      </p:sp>
      <p:sp>
        <p:nvSpPr>
          <p:cNvPr id="5" name="Segnaposto numero diapositiva 4"/>
          <p:cNvSpPr>
            <a:spLocks noGrp="1"/>
          </p:cNvSpPr>
          <p:nvPr>
            <p:ph type="sldNum" sz="quarter" idx="12"/>
          </p:nvPr>
        </p:nvSpPr>
        <p:spPr/>
        <p:txBody>
          <a:bodyPr/>
          <a:lstStyle/>
          <a:p>
            <a:fld id="{39D8417C-503D-41D7-9D76-013AE67F2EC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r>
              <a:rPr lang="it-IT"/>
              <a:t>Mariella Groppi Formatrice Senza Zaino</a:t>
            </a:r>
          </a:p>
        </p:txBody>
      </p:sp>
      <p:sp>
        <p:nvSpPr>
          <p:cNvPr id="4" name="Segnaposto numero diapositiva 3"/>
          <p:cNvSpPr>
            <a:spLocks noGrp="1"/>
          </p:cNvSpPr>
          <p:nvPr>
            <p:ph type="sldNum" sz="quarter" idx="12"/>
          </p:nvPr>
        </p:nvSpPr>
        <p:spPr/>
        <p:txBody>
          <a:bodyPr/>
          <a:lstStyle/>
          <a:p>
            <a:fld id="{39D8417C-503D-41D7-9D76-013AE67F2EC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Mariella Groppi Formatrice Senza Zaino</a:t>
            </a:r>
          </a:p>
        </p:txBody>
      </p:sp>
      <p:sp>
        <p:nvSpPr>
          <p:cNvPr id="7" name="Segnaposto numero diapositiva 6"/>
          <p:cNvSpPr>
            <a:spLocks noGrp="1"/>
          </p:cNvSpPr>
          <p:nvPr>
            <p:ph type="sldNum" sz="quarter" idx="12"/>
          </p:nvPr>
        </p:nvSpPr>
        <p:spPr/>
        <p:txBody>
          <a:bodyPr/>
          <a:lstStyle/>
          <a:p>
            <a:fld id="{39D8417C-503D-41D7-9D76-013AE67F2EC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a:t>Mariella Groppi Formatrice Senza Zaino</a:t>
            </a:r>
          </a:p>
        </p:txBody>
      </p:sp>
      <p:sp>
        <p:nvSpPr>
          <p:cNvPr id="7" name="Segnaposto numero diapositiva 6"/>
          <p:cNvSpPr>
            <a:spLocks noGrp="1"/>
          </p:cNvSpPr>
          <p:nvPr>
            <p:ph type="sldNum" sz="quarter" idx="12"/>
          </p:nvPr>
        </p:nvSpPr>
        <p:spPr/>
        <p:txBody>
          <a:bodyPr/>
          <a:lstStyle/>
          <a:p>
            <a:fld id="{39D8417C-503D-41D7-9D76-013AE67F2EC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Mariella Groppi Formatrice Senza Zaino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8417C-503D-41D7-9D76-013AE67F2EC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57224" y="1000108"/>
            <a:ext cx="7772400" cy="1470025"/>
          </a:xfrm>
        </p:spPr>
        <p:txBody>
          <a:bodyPr/>
          <a:lstStyle/>
          <a:p>
            <a:r>
              <a:rPr lang="it-IT" dirty="0"/>
              <a:t>Formazione n. 3 </a:t>
            </a:r>
            <a:br>
              <a:rPr lang="it-IT" dirty="0"/>
            </a:br>
            <a:endParaRPr lang="it-IT" dirty="0"/>
          </a:p>
        </p:txBody>
      </p:sp>
      <p:sp>
        <p:nvSpPr>
          <p:cNvPr id="5" name="Segnaposto piè di pagina 4"/>
          <p:cNvSpPr>
            <a:spLocks noGrp="1"/>
          </p:cNvSpPr>
          <p:nvPr>
            <p:ph type="ftr" sz="quarter" idx="11"/>
          </p:nvPr>
        </p:nvSpPr>
        <p:spPr/>
        <p:txBody>
          <a:bodyPr/>
          <a:lstStyle/>
          <a:p>
            <a:r>
              <a:rPr lang="it-IT"/>
              <a:t>Mariella Groppi Formatrice Senza Zaino</a:t>
            </a:r>
          </a:p>
        </p:txBody>
      </p:sp>
      <p:sp>
        <p:nvSpPr>
          <p:cNvPr id="6" name="Rettangolo 5"/>
          <p:cNvSpPr/>
          <p:nvPr/>
        </p:nvSpPr>
        <p:spPr>
          <a:xfrm>
            <a:off x="428596" y="4357694"/>
            <a:ext cx="8429684" cy="400110"/>
          </a:xfrm>
          <a:prstGeom prst="rect">
            <a:avLst/>
          </a:prstGeom>
          <a:solidFill>
            <a:schemeClr val="accent2">
              <a:lumMod val="20000"/>
              <a:lumOff val="80000"/>
            </a:schemeClr>
          </a:solidFill>
        </p:spPr>
        <p:txBody>
          <a:bodyPr wrap="square">
            <a:spAutoFit/>
          </a:bodyPr>
          <a:lstStyle/>
          <a:p>
            <a:r>
              <a:rPr lang="en-US" sz="2000" b="1" dirty="0" err="1">
                <a:latin typeface="Arial" charset="0"/>
                <a:cs typeface="Arial" charset="0"/>
              </a:rPr>
              <a:t>Gestire</a:t>
            </a:r>
            <a:r>
              <a:rPr lang="en-US" sz="2000" b="1" dirty="0">
                <a:latin typeface="Arial" charset="0"/>
                <a:cs typeface="Arial" charset="0"/>
              </a:rPr>
              <a:t> la </a:t>
            </a:r>
            <a:r>
              <a:rPr lang="en-US" sz="2000" b="1" dirty="0" err="1">
                <a:latin typeface="Arial" charset="0"/>
                <a:cs typeface="Arial" charset="0"/>
              </a:rPr>
              <a:t>classe</a:t>
            </a:r>
            <a:r>
              <a:rPr lang="en-US" sz="2000" b="1" dirty="0">
                <a:latin typeface="Arial" charset="0"/>
                <a:cs typeface="Arial" charset="0"/>
              </a:rPr>
              <a:t> in </a:t>
            </a:r>
            <a:r>
              <a:rPr lang="en-US" sz="2000" b="1" dirty="0" err="1">
                <a:latin typeface="Arial" charset="0"/>
                <a:cs typeface="Arial" charset="0"/>
              </a:rPr>
              <a:t>modo</a:t>
            </a:r>
            <a:r>
              <a:rPr lang="en-US" sz="2000" b="1" dirty="0">
                <a:latin typeface="Arial" charset="0"/>
                <a:cs typeface="Arial" charset="0"/>
              </a:rPr>
              <a:t> </a:t>
            </a:r>
            <a:r>
              <a:rPr lang="en-US" sz="2000" b="1" dirty="0" err="1">
                <a:latin typeface="Arial" charset="0"/>
                <a:cs typeface="Arial" charset="0"/>
              </a:rPr>
              <a:t>efficace</a:t>
            </a:r>
            <a:r>
              <a:rPr lang="en-US" sz="2000" b="1" dirty="0">
                <a:latin typeface="Arial" charset="0"/>
                <a:cs typeface="Arial" charset="0"/>
              </a:rPr>
              <a:t>:  </a:t>
            </a:r>
            <a:r>
              <a:rPr lang="en-US" b="1" dirty="0" err="1">
                <a:latin typeface="Arial" charset="0"/>
                <a:cs typeface="Arial" charset="0"/>
              </a:rPr>
              <a:t>dalle</a:t>
            </a:r>
            <a:r>
              <a:rPr lang="en-US" b="1" dirty="0">
                <a:latin typeface="Arial" charset="0"/>
                <a:cs typeface="Arial" charset="0"/>
              </a:rPr>
              <a:t> </a:t>
            </a:r>
            <a:r>
              <a:rPr lang="en-US" b="1" dirty="0" err="1">
                <a:latin typeface="Arial" charset="0"/>
                <a:cs typeface="Arial" charset="0"/>
              </a:rPr>
              <a:t>regole</a:t>
            </a:r>
            <a:r>
              <a:rPr lang="en-US" b="1" dirty="0">
                <a:latin typeface="Arial" charset="0"/>
                <a:cs typeface="Arial" charset="0"/>
              </a:rPr>
              <a:t> </a:t>
            </a:r>
            <a:r>
              <a:rPr lang="en-US" b="1" dirty="0" err="1">
                <a:latin typeface="Arial" charset="0"/>
                <a:cs typeface="Arial" charset="0"/>
              </a:rPr>
              <a:t>alle</a:t>
            </a:r>
            <a:r>
              <a:rPr lang="en-US" b="1" dirty="0">
                <a:latin typeface="Arial" charset="0"/>
                <a:cs typeface="Arial" charset="0"/>
              </a:rPr>
              <a:t> </a:t>
            </a:r>
            <a:r>
              <a:rPr lang="en-US" b="1" dirty="0" err="1">
                <a:latin typeface="Arial" charset="0"/>
                <a:cs typeface="Arial" charset="0"/>
              </a:rPr>
              <a:t>istruzioni</a:t>
            </a:r>
            <a:r>
              <a:rPr lang="en-US" b="1" dirty="0">
                <a:latin typeface="Arial" charset="0"/>
                <a:cs typeface="Arial" charset="0"/>
              </a:rPr>
              <a:t> per </a:t>
            </a:r>
            <a:r>
              <a:rPr lang="en-US" b="1" dirty="0" err="1">
                <a:latin typeface="Arial" charset="0"/>
                <a:cs typeface="Arial" charset="0"/>
              </a:rPr>
              <a:t>l'uso</a:t>
            </a:r>
            <a:r>
              <a:rPr lang="en-US" b="1" dirty="0">
                <a:latin typeface="Arial" charset="0"/>
                <a:cs typeface="Arial" charset="0"/>
              </a:rPr>
              <a:t>.</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1600201"/>
            <a:ext cx="7829576" cy="3400436"/>
          </a:xfrm>
          <a:solidFill>
            <a:schemeClr val="accent2">
              <a:lumMod val="20000"/>
              <a:lumOff val="80000"/>
            </a:schemeClr>
          </a:solidFill>
        </p:spPr>
        <p:txBody>
          <a:bodyPr/>
          <a:lstStyle/>
          <a:p>
            <a:endParaRPr lang="it-IT" sz="3600" u="sng" dirty="0">
              <a:latin typeface="Lucida Sans Unicode" pitchFamily="34" charset="0"/>
            </a:endParaRPr>
          </a:p>
          <a:p>
            <a:r>
              <a:rPr lang="it-IT" sz="2400" u="sng" dirty="0">
                <a:latin typeface="Lucida Sans Unicode" pitchFamily="34" charset="0"/>
              </a:rPr>
              <a:t>Domanda</a:t>
            </a:r>
            <a:r>
              <a:rPr lang="it-IT" sz="2400" dirty="0">
                <a:latin typeface="Lucida Sans Unicode" pitchFamily="34" charset="0"/>
              </a:rPr>
              <a:t> (Qual è il problema?) </a:t>
            </a:r>
          </a:p>
          <a:p>
            <a:r>
              <a:rPr lang="it-IT" sz="2400" u="sng" dirty="0">
                <a:latin typeface="Lucida Sans Unicode" pitchFamily="34" charset="0"/>
              </a:rPr>
              <a:t>Descrizione</a:t>
            </a:r>
            <a:r>
              <a:rPr lang="it-IT" sz="2400" dirty="0">
                <a:latin typeface="Lucida Sans Unicode" pitchFamily="34" charset="0"/>
              </a:rPr>
              <a:t> (Che cosa facciamo?) </a:t>
            </a:r>
          </a:p>
          <a:p>
            <a:r>
              <a:rPr lang="it-IT" sz="2400" u="sng" dirty="0">
                <a:latin typeface="Lucida Sans Unicode" pitchFamily="34" charset="0"/>
              </a:rPr>
              <a:t>Tempo</a:t>
            </a:r>
            <a:r>
              <a:rPr lang="it-IT" sz="2400" dirty="0">
                <a:latin typeface="Lucida Sans Unicode" pitchFamily="34" charset="0"/>
              </a:rPr>
              <a:t> (Quanto dura?)  </a:t>
            </a:r>
          </a:p>
          <a:p>
            <a:r>
              <a:rPr lang="it-IT" sz="2400" u="sng" dirty="0">
                <a:latin typeface="Lucida Sans Unicode" pitchFamily="34" charset="0"/>
              </a:rPr>
              <a:t>Regole</a:t>
            </a:r>
            <a:r>
              <a:rPr lang="it-IT" sz="2400" dirty="0">
                <a:latin typeface="Lucida Sans Unicode" pitchFamily="34" charset="0"/>
              </a:rPr>
              <a:t> (Come ci dobbiamo comportare?)</a:t>
            </a:r>
          </a:p>
          <a:p>
            <a:r>
              <a:rPr lang="it-IT" sz="2400" u="sng" dirty="0">
                <a:latin typeface="Lucida Sans Unicode" pitchFamily="34" charset="0"/>
              </a:rPr>
              <a:t>Competenze</a:t>
            </a:r>
            <a:r>
              <a:rPr lang="it-IT" sz="2400" dirty="0">
                <a:latin typeface="Lucida Sans Unicode" pitchFamily="34" charset="0"/>
              </a:rPr>
              <a:t> (Cosa impariamo?)</a:t>
            </a:r>
          </a:p>
          <a:p>
            <a:endParaRPr lang="it-IT" sz="2400" dirty="0">
              <a:latin typeface="Lucida Sans Unicode" pitchFamily="34" charset="0"/>
            </a:endParaRPr>
          </a:p>
        </p:txBody>
      </p:sp>
      <p:sp>
        <p:nvSpPr>
          <p:cNvPr id="8" name="Segnaposto piè di pagina 7"/>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data 3"/>
          <p:cNvSpPr txBox="1">
            <a:spLocks noGrp="1"/>
          </p:cNvSpPr>
          <p:nvPr/>
        </p:nvSpPr>
        <p:spPr bwMode="auto">
          <a:xfrm>
            <a:off x="457200" y="6626225"/>
            <a:ext cx="2133600" cy="231775"/>
          </a:xfrm>
          <a:prstGeom prst="rect">
            <a:avLst/>
          </a:prstGeom>
          <a:noFill/>
          <a:ln w="9525">
            <a:noFill/>
            <a:miter lim="800000"/>
            <a:headEnd/>
            <a:tailEnd/>
          </a:ln>
        </p:spPr>
        <p:txBody>
          <a:bodyPr/>
          <a:lstStyle/>
          <a:p>
            <a:r>
              <a:rPr lang="it-IT" sz="900"/>
              <a:t>www.senzazaino.it</a:t>
            </a:r>
          </a:p>
        </p:txBody>
      </p:sp>
      <p:sp>
        <p:nvSpPr>
          <p:cNvPr id="8" name="Segnaposto piè di pagina 7"/>
          <p:cNvSpPr>
            <a:spLocks noGrp="1"/>
          </p:cNvSpPr>
          <p:nvPr>
            <p:ph type="ftr" sz="quarter" idx="11"/>
          </p:nvPr>
        </p:nvSpPr>
        <p:spPr/>
        <p:txBody>
          <a:bodyPr/>
          <a:lstStyle/>
          <a:p>
            <a:r>
              <a:rPr lang="it-IT"/>
              <a:t>Mariella Groppi Formatrice Senza Zaino</a:t>
            </a:r>
          </a:p>
        </p:txBody>
      </p:sp>
      <p:sp>
        <p:nvSpPr>
          <p:cNvPr id="11267" name="Rectangle 2"/>
          <p:cNvSpPr>
            <a:spLocks noGrp="1" noChangeArrowheads="1"/>
          </p:cNvSpPr>
          <p:nvPr>
            <p:ph type="title" idx="4294967295"/>
          </p:nvPr>
        </p:nvSpPr>
        <p:spPr>
          <a:xfrm>
            <a:off x="1500166" y="304800"/>
            <a:ext cx="6729434" cy="1195374"/>
          </a:xfrm>
          <a:solidFill>
            <a:schemeClr val="accent2">
              <a:lumMod val="20000"/>
              <a:lumOff val="80000"/>
            </a:schemeClr>
          </a:solidFill>
        </p:spPr>
        <p:txBody>
          <a:bodyPr/>
          <a:lstStyle/>
          <a:p>
            <a:pPr marL="609600" indent="-609600" eaLnBrk="1" hangingPunct="1"/>
            <a:r>
              <a:rPr lang="it-IT" sz="3200" dirty="0">
                <a:latin typeface="Lucida Sans Unicode" pitchFamily="34" charset="0"/>
              </a:rPr>
              <a:t>Alcuni esempi …</a:t>
            </a:r>
          </a:p>
        </p:txBody>
      </p:sp>
      <p:sp>
        <p:nvSpPr>
          <p:cNvPr id="11268" name="Rectangle 2"/>
          <p:cNvSpPr txBox="1">
            <a:spLocks noChangeArrowheads="1"/>
          </p:cNvSpPr>
          <p:nvPr/>
        </p:nvSpPr>
        <p:spPr bwMode="auto">
          <a:xfrm>
            <a:off x="914400" y="2133600"/>
            <a:ext cx="7467600" cy="3657600"/>
          </a:xfrm>
          <a:prstGeom prst="rect">
            <a:avLst/>
          </a:prstGeom>
          <a:solidFill>
            <a:schemeClr val="accent2">
              <a:lumMod val="20000"/>
              <a:lumOff val="80000"/>
            </a:schemeClr>
          </a:solidFill>
          <a:ln w="9525">
            <a:solidFill>
              <a:schemeClr val="accent1"/>
            </a:solidFill>
            <a:miter lim="800000"/>
            <a:headEnd/>
            <a:tailEnd/>
          </a:ln>
        </p:spPr>
        <p:txBody>
          <a:bodyPr/>
          <a:lstStyle/>
          <a:p>
            <a:endParaRPr lang="it-IT" dirty="0"/>
          </a:p>
          <a:p>
            <a:r>
              <a:rPr lang="it-IT" u="sng" dirty="0">
                <a:latin typeface="Lucida Sans Unicode" pitchFamily="34" charset="0"/>
              </a:rPr>
              <a:t>Possibili strumenti di lavoro</a:t>
            </a:r>
            <a:endParaRPr lang="it-IT" sz="2800" dirty="0">
              <a:latin typeface="Lucida Sans Unicode" pitchFamily="34" charset="0"/>
            </a:endParaRPr>
          </a:p>
          <a:p>
            <a:endParaRPr lang="it-IT" sz="2800" dirty="0"/>
          </a:p>
          <a:p>
            <a:pPr>
              <a:buFontTx/>
              <a:buChar char="•"/>
            </a:pPr>
            <a:r>
              <a:rPr lang="it-IT" sz="2800" dirty="0"/>
              <a:t>giochi da tavolo con regole</a:t>
            </a:r>
          </a:p>
          <a:p>
            <a:pPr>
              <a:buFontTx/>
              <a:buChar char="•"/>
            </a:pPr>
            <a:r>
              <a:rPr lang="it-IT" sz="2800" dirty="0"/>
              <a:t>procedura di ingresso</a:t>
            </a:r>
          </a:p>
          <a:p>
            <a:pPr>
              <a:buFontTx/>
              <a:buChar char="•"/>
            </a:pPr>
            <a:r>
              <a:rPr lang="it-IT" sz="2800" dirty="0"/>
              <a:t>planning della giornata</a:t>
            </a:r>
          </a:p>
          <a:p>
            <a:endParaRPr lang="it-IT"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571604" y="357166"/>
            <a:ext cx="6715172" cy="785818"/>
          </a:xfrm>
          <a:solidFill>
            <a:schemeClr val="accent2">
              <a:lumMod val="20000"/>
              <a:lumOff val="80000"/>
            </a:schemeClr>
          </a:solidFill>
        </p:spPr>
        <p:txBody>
          <a:bodyPr>
            <a:normAutofit fontScale="90000"/>
          </a:bodyPr>
          <a:lstStyle/>
          <a:p>
            <a:pPr marL="609600" indent="-609600">
              <a:lnSpc>
                <a:spcPct val="93000"/>
              </a:lnSpc>
            </a:pPr>
            <a:r>
              <a:rPr lang="en-GB" sz="3200" b="1" dirty="0" err="1">
                <a:latin typeface="Lucida Sans Unicode" pitchFamily="34" charset="0"/>
              </a:rPr>
              <a:t>Giochiamo</a:t>
            </a:r>
            <a:r>
              <a:rPr lang="en-GB" sz="3200" b="1" dirty="0">
                <a:latin typeface="Lucida Sans Unicode" pitchFamily="34" charset="0"/>
              </a:rPr>
              <a:t> </a:t>
            </a:r>
            <a:r>
              <a:rPr lang="en-GB" sz="3200" b="1" dirty="0" err="1">
                <a:latin typeface="Lucida Sans Unicode" pitchFamily="34" charset="0"/>
              </a:rPr>
              <a:t>insieme</a:t>
            </a:r>
            <a:r>
              <a:rPr lang="en-GB" sz="3200" b="1" dirty="0">
                <a:latin typeface="Lucida Sans Unicode" pitchFamily="34" charset="0"/>
              </a:rPr>
              <a:t>:</a:t>
            </a:r>
            <a:br>
              <a:rPr lang="en-GB" sz="3200" b="1" dirty="0">
                <a:latin typeface="Lucida Sans Unicode" pitchFamily="34" charset="0"/>
              </a:rPr>
            </a:br>
            <a:endParaRPr lang="it-IT" sz="3200" dirty="0">
              <a:latin typeface="Lucida Sans Unicode" pitchFamily="34" charset="0"/>
            </a:endParaRPr>
          </a:p>
        </p:txBody>
      </p:sp>
      <p:sp>
        <p:nvSpPr>
          <p:cNvPr id="12290" name="Rectangle 3"/>
          <p:cNvSpPr>
            <a:spLocks noGrp="1" noChangeArrowheads="1"/>
          </p:cNvSpPr>
          <p:nvPr>
            <p:ph idx="1"/>
          </p:nvPr>
        </p:nvSpPr>
        <p:spPr>
          <a:xfrm>
            <a:off x="357158" y="1357298"/>
            <a:ext cx="8472518" cy="4972072"/>
          </a:xfrm>
          <a:solidFill>
            <a:schemeClr val="accent2">
              <a:lumMod val="20000"/>
              <a:lumOff val="80000"/>
            </a:schemeClr>
          </a:solidFill>
        </p:spPr>
        <p:txBody>
          <a:bodyPr>
            <a:noAutofit/>
          </a:bodyPr>
          <a:lstStyle/>
          <a:p>
            <a:pPr>
              <a:lnSpc>
                <a:spcPct val="90000"/>
              </a:lnSpc>
            </a:pPr>
            <a:r>
              <a:rPr lang="it-IT" sz="2000" dirty="0">
                <a:latin typeface="Lucida Sans Unicode" pitchFamily="34" charset="0"/>
              </a:rPr>
              <a:t>Domanda : Come giocare in modo ordinato.</a:t>
            </a:r>
          </a:p>
          <a:p>
            <a:pPr>
              <a:lnSpc>
                <a:spcPct val="90000"/>
              </a:lnSpc>
            </a:pPr>
            <a:endParaRPr lang="it-IT" sz="2000" dirty="0">
              <a:latin typeface="Lucida Sans Unicode" pitchFamily="34" charset="0"/>
            </a:endParaRPr>
          </a:p>
          <a:p>
            <a:pPr>
              <a:lnSpc>
                <a:spcPct val="90000"/>
              </a:lnSpc>
            </a:pPr>
            <a:r>
              <a:rPr lang="it-IT" sz="2000" dirty="0">
                <a:latin typeface="Lucida Sans Unicode" pitchFamily="34" charset="0"/>
              </a:rPr>
              <a:t>Descrizione  dettagliata della procedura</a:t>
            </a:r>
            <a:endParaRPr lang="it-IT" sz="2000" b="1" dirty="0">
              <a:solidFill>
                <a:srgbClr val="3399FF"/>
              </a:solidFill>
              <a:latin typeface="Lucida Sans Unicode" pitchFamily="34" charset="0"/>
            </a:endParaRPr>
          </a:p>
          <a:p>
            <a:pPr>
              <a:lnSpc>
                <a:spcPct val="90000"/>
              </a:lnSpc>
            </a:pPr>
            <a:r>
              <a:rPr lang="en-GB" sz="2000" dirty="0">
                <a:latin typeface="Lucida Sans Unicode" pitchFamily="34" charset="0"/>
              </a:rPr>
              <a:t>1. I bambini, a </a:t>
            </a:r>
            <a:r>
              <a:rPr lang="en-GB" sz="2000" dirty="0" err="1">
                <a:latin typeface="Lucida Sans Unicode" pitchFamily="34" charset="0"/>
              </a:rPr>
              <a:t>coppie</a:t>
            </a:r>
            <a:r>
              <a:rPr lang="en-GB" sz="2000" dirty="0">
                <a:latin typeface="Lucida Sans Unicode" pitchFamily="34" charset="0"/>
              </a:rPr>
              <a:t>, in </a:t>
            </a:r>
            <a:r>
              <a:rPr lang="en-GB" sz="2000" dirty="0" err="1">
                <a:latin typeface="Lucida Sans Unicode" pitchFamily="34" charset="0"/>
              </a:rPr>
              <a:t>ordine</a:t>
            </a:r>
            <a:r>
              <a:rPr lang="en-GB" sz="2000" dirty="0">
                <a:latin typeface="Lucida Sans Unicode" pitchFamily="34" charset="0"/>
              </a:rPr>
              <a:t>, </a:t>
            </a:r>
            <a:r>
              <a:rPr lang="en-GB" sz="2000" dirty="0" err="1">
                <a:latin typeface="Lucida Sans Unicode" pitchFamily="34" charset="0"/>
              </a:rPr>
              <a:t>prendono</a:t>
            </a:r>
            <a:r>
              <a:rPr lang="en-GB" sz="2000" dirty="0">
                <a:latin typeface="Lucida Sans Unicode" pitchFamily="34" charset="0"/>
              </a:rPr>
              <a:t> </a:t>
            </a:r>
            <a:r>
              <a:rPr lang="en-GB" sz="2000" dirty="0" err="1">
                <a:latin typeface="Lucida Sans Unicode" pitchFamily="34" charset="0"/>
              </a:rPr>
              <a:t>il</a:t>
            </a:r>
            <a:r>
              <a:rPr lang="en-GB" sz="2000" dirty="0">
                <a:latin typeface="Lucida Sans Unicode" pitchFamily="34" charset="0"/>
              </a:rPr>
              <a:t> </a:t>
            </a:r>
            <a:r>
              <a:rPr lang="en-GB" sz="2000" dirty="0" err="1">
                <a:latin typeface="Lucida Sans Unicode" pitchFamily="34" charset="0"/>
              </a:rPr>
              <a:t>gioco</a:t>
            </a:r>
            <a:r>
              <a:rPr lang="en-GB" sz="2000" dirty="0">
                <a:latin typeface="Lucida Sans Unicode" pitchFamily="34" charset="0"/>
              </a:rPr>
              <a:t> </a:t>
            </a:r>
            <a:r>
              <a:rPr lang="en-GB" sz="2000" dirty="0" err="1">
                <a:latin typeface="Lucida Sans Unicode" pitchFamily="34" charset="0"/>
              </a:rPr>
              <a:t>nello</a:t>
            </a:r>
            <a:r>
              <a:rPr lang="en-GB" sz="2000" dirty="0">
                <a:latin typeface="Lucida Sans Unicode" pitchFamily="34" charset="0"/>
              </a:rPr>
              <a:t> </a:t>
            </a:r>
            <a:r>
              <a:rPr lang="en-GB" sz="2000" dirty="0" err="1">
                <a:latin typeface="Lucida Sans Unicode" pitchFamily="34" charset="0"/>
              </a:rPr>
              <a:t>scaffale</a:t>
            </a:r>
            <a:r>
              <a:rPr lang="en-GB" sz="2000" dirty="0">
                <a:latin typeface="Lucida Sans Unicode" pitchFamily="34" charset="0"/>
              </a:rPr>
              <a:t>;</a:t>
            </a:r>
          </a:p>
          <a:p>
            <a:pPr>
              <a:lnSpc>
                <a:spcPct val="93000"/>
              </a:lnSpc>
            </a:pPr>
            <a:r>
              <a:rPr lang="en-GB" sz="2000" dirty="0">
                <a:latin typeface="Lucida Sans Unicode" pitchFamily="34" charset="0"/>
              </a:rPr>
              <a:t>2. </a:t>
            </a:r>
            <a:r>
              <a:rPr lang="en-GB" sz="2000" dirty="0" err="1">
                <a:latin typeface="Lucida Sans Unicode" pitchFamily="34" charset="0"/>
              </a:rPr>
              <a:t>si</a:t>
            </a:r>
            <a:r>
              <a:rPr lang="en-GB" sz="2000" dirty="0">
                <a:latin typeface="Lucida Sans Unicode" pitchFamily="34" charset="0"/>
              </a:rPr>
              <a:t> </a:t>
            </a:r>
            <a:r>
              <a:rPr lang="en-GB" sz="2000" dirty="0" err="1">
                <a:latin typeface="Lucida Sans Unicode" pitchFamily="34" charset="0"/>
              </a:rPr>
              <a:t>siedono</a:t>
            </a:r>
            <a:r>
              <a:rPr lang="en-GB" sz="2000" dirty="0">
                <a:latin typeface="Lucida Sans Unicode" pitchFamily="34" charset="0"/>
              </a:rPr>
              <a:t> al </a:t>
            </a:r>
            <a:r>
              <a:rPr lang="en-GB" sz="2000" dirty="0" err="1">
                <a:latin typeface="Lucida Sans Unicode" pitchFamily="34" charset="0"/>
              </a:rPr>
              <a:t>tavolo</a:t>
            </a:r>
            <a:r>
              <a:rPr lang="en-GB" sz="2000" dirty="0">
                <a:latin typeface="Lucida Sans Unicode" pitchFamily="34" charset="0"/>
              </a:rPr>
              <a:t> e </a:t>
            </a:r>
            <a:r>
              <a:rPr lang="en-GB" sz="2000" dirty="0" err="1">
                <a:latin typeface="Lucida Sans Unicode" pitchFamily="34" charset="0"/>
              </a:rPr>
              <a:t>iniziano</a:t>
            </a:r>
            <a:r>
              <a:rPr lang="en-GB" sz="2000" dirty="0">
                <a:latin typeface="Lucida Sans Unicode" pitchFamily="34" charset="0"/>
              </a:rPr>
              <a:t> a </a:t>
            </a:r>
            <a:r>
              <a:rPr lang="en-GB" sz="2000" dirty="0" err="1">
                <a:latin typeface="Lucida Sans Unicode" pitchFamily="34" charset="0"/>
              </a:rPr>
              <a:t>giocare</a:t>
            </a:r>
            <a:r>
              <a:rPr lang="en-GB" sz="2000" dirty="0">
                <a:latin typeface="Lucida Sans Unicode" pitchFamily="34" charset="0"/>
              </a:rPr>
              <a:t> </a:t>
            </a:r>
            <a:r>
              <a:rPr lang="en-GB" sz="2000" dirty="0" err="1">
                <a:latin typeface="Lucida Sans Unicode" pitchFamily="34" charset="0"/>
              </a:rPr>
              <a:t>rispettando</a:t>
            </a:r>
            <a:r>
              <a:rPr lang="en-GB" sz="2000" dirty="0">
                <a:latin typeface="Lucida Sans Unicode" pitchFamily="34" charset="0"/>
              </a:rPr>
              <a:t> le </a:t>
            </a:r>
            <a:r>
              <a:rPr lang="en-GB" sz="2000" dirty="0" err="1">
                <a:latin typeface="Lucida Sans Unicode" pitchFamily="34" charset="0"/>
              </a:rPr>
              <a:t>regole</a:t>
            </a:r>
            <a:r>
              <a:rPr lang="en-GB" sz="2000" dirty="0">
                <a:latin typeface="Lucida Sans Unicode" pitchFamily="34" charset="0"/>
              </a:rPr>
              <a:t> del </a:t>
            </a:r>
            <a:r>
              <a:rPr lang="en-GB" sz="2000" dirty="0" err="1">
                <a:latin typeface="Lucida Sans Unicode" pitchFamily="34" charset="0"/>
              </a:rPr>
              <a:t>gioco</a:t>
            </a:r>
            <a:r>
              <a:rPr lang="en-GB" sz="2000" dirty="0">
                <a:latin typeface="Lucida Sans Unicode" pitchFamily="34" charset="0"/>
              </a:rPr>
              <a:t> </a:t>
            </a:r>
            <a:r>
              <a:rPr lang="en-GB" sz="2000" dirty="0" err="1">
                <a:latin typeface="Lucida Sans Unicode" pitchFamily="34" charset="0"/>
              </a:rPr>
              <a:t>scritte</a:t>
            </a:r>
            <a:r>
              <a:rPr lang="en-GB" sz="2000" dirty="0">
                <a:latin typeface="Lucida Sans Unicode" pitchFamily="34" charset="0"/>
              </a:rPr>
              <a:t> e </a:t>
            </a:r>
            <a:r>
              <a:rPr lang="en-GB" sz="2000" dirty="0" err="1">
                <a:latin typeface="Lucida Sans Unicode" pitchFamily="34" charset="0"/>
              </a:rPr>
              <a:t>condivise</a:t>
            </a:r>
            <a:r>
              <a:rPr lang="en-GB" sz="2000" dirty="0">
                <a:latin typeface="Lucida Sans Unicode" pitchFamily="34" charset="0"/>
              </a:rPr>
              <a:t>;</a:t>
            </a:r>
          </a:p>
          <a:p>
            <a:pPr>
              <a:lnSpc>
                <a:spcPct val="93000"/>
              </a:lnSpc>
            </a:pPr>
            <a:r>
              <a:rPr lang="en-GB" sz="2000" dirty="0">
                <a:latin typeface="Lucida Sans Unicode" pitchFamily="34" charset="0"/>
              </a:rPr>
              <a:t>...</a:t>
            </a:r>
            <a:endParaRPr lang="en-GB" sz="2000" dirty="0">
              <a:solidFill>
                <a:srgbClr val="0066CC"/>
              </a:solidFill>
              <a:latin typeface="Lucida Sans Unicode" pitchFamily="34" charset="0"/>
            </a:endParaRPr>
          </a:p>
          <a:p>
            <a:pPr>
              <a:lnSpc>
                <a:spcPct val="93000"/>
              </a:lnSpc>
            </a:pPr>
            <a:r>
              <a:rPr lang="it-IT" sz="2000" dirty="0">
                <a:latin typeface="Lucida Sans Unicode" pitchFamily="34" charset="0"/>
              </a:rPr>
              <a:t>Tempi</a:t>
            </a:r>
          </a:p>
          <a:p>
            <a:pPr>
              <a:lnSpc>
                <a:spcPct val="93000"/>
              </a:lnSpc>
            </a:pPr>
            <a:endParaRPr lang="it-IT" sz="2000" dirty="0">
              <a:latin typeface="Lucida Sans Unicode" pitchFamily="34" charset="0"/>
            </a:endParaRPr>
          </a:p>
          <a:p>
            <a:pPr>
              <a:lnSpc>
                <a:spcPct val="90000"/>
              </a:lnSpc>
            </a:pPr>
            <a:r>
              <a:rPr lang="it-IT" sz="2000" dirty="0">
                <a:latin typeface="Lucida Sans Unicode" pitchFamily="34" charset="0"/>
              </a:rPr>
              <a:t>Regole : Gli alunni parlano sottovoce e collaborano per distribuire il materiale; il docente non interviene.</a:t>
            </a:r>
          </a:p>
          <a:p>
            <a:pPr>
              <a:lnSpc>
                <a:spcPct val="90000"/>
              </a:lnSpc>
            </a:pPr>
            <a:endParaRPr lang="it-IT" sz="2000" dirty="0">
              <a:latin typeface="Lucida Sans Unicode" pitchFamily="34" charset="0"/>
            </a:endParaRPr>
          </a:p>
          <a:p>
            <a:pPr>
              <a:lnSpc>
                <a:spcPct val="90000"/>
              </a:lnSpc>
            </a:pPr>
            <a:r>
              <a:rPr lang="it-IT" sz="2000" dirty="0">
                <a:latin typeface="Lucida Sans Unicode" pitchFamily="34" charset="0"/>
              </a:rPr>
              <a:t>Competenze : Impariamo ad esercitare responsabilità e a lavorare in gruppo.</a:t>
            </a:r>
            <a:endParaRPr lang="en-GB" sz="2000" dirty="0">
              <a:solidFill>
                <a:srgbClr val="0066CC"/>
              </a:solidFill>
              <a:latin typeface="Lucida Sans Unicode" pitchFamily="34" charset="0"/>
            </a:endParaRPr>
          </a:p>
          <a:p>
            <a:pPr>
              <a:lnSpc>
                <a:spcPct val="80000"/>
              </a:lnSpc>
            </a:pPr>
            <a:endParaRPr lang="it-IT" sz="2000" dirty="0">
              <a:latin typeface="Lucida Sans Unicode" pitchFamily="34" charset="0"/>
            </a:endParaRPr>
          </a:p>
        </p:txBody>
      </p:sp>
      <p:sp>
        <p:nvSpPr>
          <p:cNvPr id="8" name="Segnaposto piè di pagina 7"/>
          <p:cNvSpPr>
            <a:spLocks noGrp="1"/>
          </p:cNvSpPr>
          <p:nvPr>
            <p:ph type="ftr" sz="quarter" idx="11"/>
          </p:nvPr>
        </p:nvSpPr>
        <p:spPr/>
        <p:txBody>
          <a:bodyPr/>
          <a:lstStyle/>
          <a:p>
            <a:r>
              <a:rPr lang="it-IT"/>
              <a:t>Mariella Groppi Formatrice Senza Zaino</a:t>
            </a:r>
          </a:p>
        </p:txBody>
      </p:sp>
      <p:pic>
        <p:nvPicPr>
          <p:cNvPr id="12293" name="Picture 8"/>
          <p:cNvPicPr>
            <a:picLocks noChangeAspect="1" noChangeArrowheads="1"/>
          </p:cNvPicPr>
          <p:nvPr/>
        </p:nvPicPr>
        <p:blipFill>
          <a:blip r:embed="rId2"/>
          <a:srcRect/>
          <a:stretch>
            <a:fillRect/>
          </a:stretch>
        </p:blipFill>
        <p:spPr bwMode="auto">
          <a:xfrm>
            <a:off x="6786578" y="3500438"/>
            <a:ext cx="1479550" cy="9525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06912" y="229076"/>
            <a:ext cx="8228449" cy="1142321"/>
          </a:xfrm>
        </p:spPr>
        <p:txBody>
          <a:bodyPr>
            <a:normAutofit fontScale="90000"/>
          </a:bodyPr>
          <a:lstStyle/>
          <a:p>
            <a:r>
              <a:rPr lang="it-IT" sz="4100">
                <a:ea typeface="ＭＳ Ｐゴシック" pitchFamily="34" charset="-128"/>
              </a:rPr>
              <a:t>Come realizzare </a:t>
            </a:r>
            <a:br>
              <a:rPr lang="it-IT" sz="4100">
                <a:ea typeface="ＭＳ Ｐゴシック" pitchFamily="34" charset="-128"/>
              </a:rPr>
            </a:br>
            <a:r>
              <a:rPr lang="it-IT" sz="4100">
                <a:ea typeface="ＭＳ Ｐゴシック" pitchFamily="34" charset="-128"/>
              </a:rPr>
              <a:t>le IPU con</a:t>
            </a:r>
            <a:br>
              <a:rPr lang="it-IT" sz="4100">
                <a:ea typeface="ＭＳ Ｐゴシック" pitchFamily="34" charset="-128"/>
              </a:rPr>
            </a:br>
            <a:r>
              <a:rPr lang="it-IT" sz="4100">
                <a:ea typeface="ＭＳ Ｐゴシック" pitchFamily="34" charset="-128"/>
              </a:rPr>
              <a:t>le 4 R</a:t>
            </a:r>
          </a:p>
        </p:txBody>
      </p:sp>
      <p:sp>
        <p:nvSpPr>
          <p:cNvPr id="4" name="Segnaposto piè di pagina 3"/>
          <p:cNvSpPr>
            <a:spLocks noGrp="1"/>
          </p:cNvSpPr>
          <p:nvPr>
            <p:ph type="ftr" sz="quarter" idx="11"/>
          </p:nvPr>
        </p:nvSpPr>
        <p:spPr/>
        <p:txBody>
          <a:bodyPr/>
          <a:lstStyle/>
          <a:p>
            <a:r>
              <a:rPr lang="it-IT"/>
              <a:t>Mariella Groppi Formatrice Senza Zaino</a:t>
            </a:r>
          </a:p>
        </p:txBody>
      </p:sp>
      <p:sp>
        <p:nvSpPr>
          <p:cNvPr id="10245" name="Rectangle 2"/>
          <p:cNvSpPr txBox="1">
            <a:spLocks noChangeArrowheads="1"/>
          </p:cNvSpPr>
          <p:nvPr/>
        </p:nvSpPr>
        <p:spPr bwMode="auto">
          <a:xfrm>
            <a:off x="380041" y="1904887"/>
            <a:ext cx="8458776" cy="4038849"/>
          </a:xfrm>
          <a:prstGeom prst="rect">
            <a:avLst/>
          </a:prstGeom>
          <a:solidFill>
            <a:schemeClr val="accent2">
              <a:lumMod val="20000"/>
              <a:lumOff val="80000"/>
            </a:schemeClr>
          </a:solidFill>
          <a:ln w="9525">
            <a:solidFill>
              <a:schemeClr val="accent1"/>
            </a:solidFill>
            <a:miter lim="800000"/>
            <a:headEnd/>
            <a:tailEnd/>
          </a:ln>
        </p:spPr>
        <p:txBody>
          <a:bodyPr lIns="104304" tIns="52152" rIns="104304" bIns="52152"/>
          <a:lstStyle/>
          <a:p>
            <a:pPr marL="520700" indent="-520700">
              <a:buFont typeface="Arial" charset="0"/>
              <a:buAutoNum type="arabicPeriod"/>
            </a:pPr>
            <a:r>
              <a:rPr lang="it-IT" sz="2700" dirty="0"/>
              <a:t>si individua un problema (R </a:t>
            </a:r>
            <a:r>
              <a:rPr lang="it-IT" sz="2700" dirty="0">
                <a:sym typeface="Wingdings" pitchFamily="2" charset="2"/>
              </a:rPr>
              <a:t></a:t>
            </a:r>
            <a:r>
              <a:rPr lang="it-IT" sz="2700" dirty="0"/>
              <a:t> riflettere e progettare)</a:t>
            </a:r>
          </a:p>
          <a:p>
            <a:pPr marL="520700" indent="-520700">
              <a:buFont typeface="Arial" charset="0"/>
              <a:buAutoNum type="arabicPeriod"/>
            </a:pPr>
            <a:r>
              <a:rPr lang="it-IT" sz="2700" dirty="0"/>
              <a:t>la procedura viene scritta (R </a:t>
            </a:r>
            <a:r>
              <a:rPr lang="it-IT" sz="2700" dirty="0">
                <a:sym typeface="Wingdings" pitchFamily="2" charset="2"/>
              </a:rPr>
              <a:t></a:t>
            </a:r>
            <a:r>
              <a:rPr lang="it-IT" sz="2700" dirty="0"/>
              <a:t> redigere)</a:t>
            </a:r>
          </a:p>
          <a:p>
            <a:pPr marL="520700" indent="-520700">
              <a:buFont typeface="Arial" charset="0"/>
              <a:buAutoNum type="arabicPeriod"/>
            </a:pPr>
            <a:r>
              <a:rPr lang="it-IT" sz="2700" dirty="0"/>
              <a:t>la procedura viene </a:t>
            </a:r>
            <a:r>
              <a:rPr lang="it-IT" sz="2700" b="1" dirty="0"/>
              <a:t>R</a:t>
            </a:r>
            <a:r>
              <a:rPr lang="it-IT" sz="2700" dirty="0"/>
              <a:t>ealizzata a livello di prova (R </a:t>
            </a:r>
            <a:r>
              <a:rPr lang="it-IT" sz="2700" dirty="0">
                <a:sym typeface="Wingdings" pitchFamily="2" charset="2"/>
              </a:rPr>
              <a:t></a:t>
            </a:r>
            <a:r>
              <a:rPr lang="it-IT" sz="2700" dirty="0"/>
              <a:t> realizzare) </a:t>
            </a:r>
          </a:p>
          <a:p>
            <a:pPr marL="520700" indent="-520700">
              <a:buFont typeface="Arial" charset="0"/>
              <a:buAutoNum type="arabicPeriod"/>
            </a:pPr>
            <a:r>
              <a:rPr lang="it-IT" sz="2700" dirty="0"/>
              <a:t>e poi </a:t>
            </a:r>
            <a:r>
              <a:rPr lang="it-IT" sz="2700" b="1" dirty="0"/>
              <a:t>R</a:t>
            </a:r>
            <a:r>
              <a:rPr lang="it-IT" sz="2700" dirty="0"/>
              <a:t>evisionata (R </a:t>
            </a:r>
            <a:r>
              <a:rPr lang="it-IT" sz="2700" dirty="0">
                <a:sym typeface="Wingdings" pitchFamily="2" charset="2"/>
              </a:rPr>
              <a:t></a:t>
            </a:r>
            <a:r>
              <a:rPr lang="it-IT" sz="2700" dirty="0"/>
              <a:t> revisionare)</a:t>
            </a:r>
          </a:p>
          <a:p>
            <a:pPr marL="520700" indent="-520700">
              <a:buFont typeface="Arial" charset="0"/>
              <a:buAutoNum type="arabicPeriod"/>
            </a:pPr>
            <a:r>
              <a:rPr lang="it-IT" sz="2700" dirty="0"/>
              <a:t>la procedura viene </a:t>
            </a:r>
            <a:r>
              <a:rPr lang="it-IT" sz="2700" b="1" dirty="0"/>
              <a:t>R</a:t>
            </a:r>
            <a:r>
              <a:rPr lang="it-IT" sz="2700" dirty="0"/>
              <a:t>ealizzata definitivamente (R </a:t>
            </a:r>
            <a:r>
              <a:rPr lang="it-IT" sz="2700" dirty="0">
                <a:sym typeface="Wingdings" pitchFamily="2" charset="2"/>
              </a:rPr>
              <a:t></a:t>
            </a:r>
            <a:r>
              <a:rPr lang="it-IT" sz="2700" dirty="0"/>
              <a:t> realizzare)</a:t>
            </a:r>
          </a:p>
          <a:p>
            <a:pPr marL="520700" indent="-520700">
              <a:buFont typeface="Arial" charset="0"/>
              <a:buAutoNum type="arabicPeriod"/>
            </a:pPr>
            <a:r>
              <a:rPr lang="it-IT" sz="2700" dirty="0"/>
              <a:t>la procedura viene di tanto in tanto </a:t>
            </a:r>
            <a:r>
              <a:rPr lang="it-IT" sz="2700" b="1" dirty="0"/>
              <a:t>R</a:t>
            </a:r>
            <a:r>
              <a:rPr lang="it-IT" sz="2700" dirty="0"/>
              <a:t>evisionata (R </a:t>
            </a:r>
            <a:r>
              <a:rPr lang="it-IT" sz="2700" dirty="0">
                <a:sym typeface="Wingdings" pitchFamily="2" charset="2"/>
              </a:rPr>
              <a:t></a:t>
            </a:r>
            <a:r>
              <a:rPr lang="it-IT" sz="2700" dirty="0"/>
              <a:t> revisionare)</a:t>
            </a:r>
          </a:p>
          <a:p>
            <a:pPr marL="520700" indent="-520700"/>
            <a:r>
              <a:rPr lang="it-IT" sz="2700" dirty="0"/>
              <a:t> </a:t>
            </a:r>
          </a:p>
          <a:p>
            <a:pPr marL="520700" indent="-520700">
              <a:spcBef>
                <a:spcPct val="20000"/>
              </a:spcBef>
            </a:pPr>
            <a:r>
              <a:rPr lang="it-IT" dirty="0"/>
              <a:t>.</a:t>
            </a:r>
            <a:endParaRPr lang="it-IT" b="1" dirty="0">
              <a:latin typeface="Lucida Sans Unicode"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a:lstStyle/>
          <a:p>
            <a:r>
              <a:rPr lang="it-IT"/>
              <a:t>Mariella Groppi Formatrice Senza Zaino</a:t>
            </a:r>
          </a:p>
        </p:txBody>
      </p:sp>
      <p:sp>
        <p:nvSpPr>
          <p:cNvPr id="3075" name="Shape 117"/>
          <p:cNvSpPr txBox="1">
            <a:spLocks noGrp="1"/>
          </p:cNvSpPr>
          <p:nvPr>
            <p:ph type="body" idx="4294967295"/>
          </p:nvPr>
        </p:nvSpPr>
        <p:spPr>
          <a:xfrm>
            <a:off x="571472" y="428604"/>
            <a:ext cx="8001056" cy="1357322"/>
          </a:xfrm>
        </p:spPr>
        <p:txBody>
          <a:bodyPr tIns="45700" bIns="45700">
            <a:normAutofit/>
          </a:bodyPr>
          <a:lstStyle/>
          <a:p>
            <a:pPr eaLnBrk="1" hangingPunct="1">
              <a:buClr>
                <a:srgbClr val="0000CC"/>
              </a:buClr>
              <a:buSzPct val="25000"/>
            </a:pPr>
            <a:r>
              <a:rPr lang="en-US" sz="2800" dirty="0">
                <a:latin typeface="Arial" charset="0"/>
                <a:cs typeface="Arial" charset="0"/>
              </a:rPr>
              <a:t>Le procedure </a:t>
            </a:r>
            <a:r>
              <a:rPr lang="en-US" sz="2800" dirty="0" err="1">
                <a:latin typeface="Arial" charset="0"/>
                <a:cs typeface="Arial" charset="0"/>
              </a:rPr>
              <a:t>devono</a:t>
            </a:r>
            <a:r>
              <a:rPr lang="en-US" sz="2800" dirty="0">
                <a:latin typeface="Arial" charset="0"/>
                <a:cs typeface="Arial" charset="0"/>
              </a:rPr>
              <a:t> </a:t>
            </a:r>
            <a:r>
              <a:rPr lang="en-US" sz="2800" dirty="0" err="1">
                <a:latin typeface="Arial" charset="0"/>
                <a:cs typeface="Arial" charset="0"/>
              </a:rPr>
              <a:t>nascere</a:t>
            </a:r>
            <a:r>
              <a:rPr lang="en-US" sz="2800" dirty="0">
                <a:latin typeface="Arial" charset="0"/>
                <a:cs typeface="Arial" charset="0"/>
              </a:rPr>
              <a:t> come </a:t>
            </a:r>
            <a:r>
              <a:rPr lang="en-US" sz="2800" dirty="0" err="1">
                <a:latin typeface="Arial" charset="0"/>
                <a:cs typeface="Arial" charset="0"/>
              </a:rPr>
              <a:t>soluzione</a:t>
            </a:r>
            <a:r>
              <a:rPr lang="en-US" sz="2800" dirty="0">
                <a:latin typeface="Arial" charset="0"/>
                <a:cs typeface="Arial" charset="0"/>
              </a:rPr>
              <a:t> </a:t>
            </a:r>
            <a:r>
              <a:rPr lang="en-US" sz="2800" dirty="0" err="1">
                <a:latin typeface="Arial" charset="0"/>
                <a:cs typeface="Arial" charset="0"/>
              </a:rPr>
              <a:t>di</a:t>
            </a:r>
            <a:r>
              <a:rPr lang="en-US" sz="2800" dirty="0">
                <a:latin typeface="Arial" charset="0"/>
                <a:cs typeface="Arial" charset="0"/>
              </a:rPr>
              <a:t> un </a:t>
            </a:r>
            <a:r>
              <a:rPr lang="en-US" sz="2800" dirty="0" err="1">
                <a:latin typeface="Arial" charset="0"/>
                <a:cs typeface="Arial" charset="0"/>
              </a:rPr>
              <a:t>problema</a:t>
            </a:r>
            <a:endParaRPr lang="en-US" sz="2800" dirty="0">
              <a:latin typeface="Arial" charset="0"/>
              <a:cs typeface="Arial" charset="0"/>
            </a:endParaRPr>
          </a:p>
        </p:txBody>
      </p:sp>
      <p:sp>
        <p:nvSpPr>
          <p:cNvPr id="3076" name="Shape 118"/>
          <p:cNvSpPr txBox="1">
            <a:spLocks noChangeArrowheads="1"/>
          </p:cNvSpPr>
          <p:nvPr/>
        </p:nvSpPr>
        <p:spPr bwMode="auto">
          <a:xfrm>
            <a:off x="1785918" y="1928802"/>
            <a:ext cx="6072230" cy="1714512"/>
          </a:xfrm>
          <a:prstGeom prst="rect">
            <a:avLst/>
          </a:prstGeom>
          <a:solidFill>
            <a:schemeClr val="accent2">
              <a:lumMod val="20000"/>
              <a:lumOff val="80000"/>
            </a:schemeClr>
          </a:solidFill>
          <a:ln w="9525">
            <a:solidFill>
              <a:schemeClr val="tx1"/>
            </a:solidFill>
            <a:miter lim="800000"/>
            <a:headEnd/>
            <a:tailEnd/>
          </a:ln>
        </p:spPr>
        <p:txBody>
          <a:bodyPr lIns="91425" tIns="45700" rIns="91425" bIns="45700"/>
          <a:lstStyle/>
          <a:p>
            <a:pPr>
              <a:buClr>
                <a:srgbClr val="8A3800"/>
              </a:buClr>
              <a:buSzPct val="25000"/>
              <a:buFont typeface="Arial" charset="0"/>
              <a:buNone/>
            </a:pPr>
            <a:r>
              <a:rPr lang="en-US" sz="2000" dirty="0"/>
              <a:t>Il </a:t>
            </a:r>
            <a:r>
              <a:rPr lang="en-US" sz="2000" dirty="0" err="1"/>
              <a:t>problema</a:t>
            </a:r>
            <a:r>
              <a:rPr lang="en-US" sz="2000" dirty="0"/>
              <a:t> </a:t>
            </a:r>
            <a:r>
              <a:rPr lang="en-US" sz="2000" dirty="0" err="1"/>
              <a:t>si</a:t>
            </a:r>
            <a:r>
              <a:rPr lang="en-US" sz="2000" dirty="0"/>
              <a:t> </a:t>
            </a:r>
            <a:r>
              <a:rPr lang="en-US" sz="2000" dirty="0" err="1"/>
              <a:t>affronta</a:t>
            </a:r>
            <a:r>
              <a:rPr lang="en-US" sz="2000" dirty="0"/>
              <a:t> e </a:t>
            </a:r>
            <a:r>
              <a:rPr lang="en-US" sz="2000" dirty="0" err="1"/>
              <a:t>si</a:t>
            </a:r>
            <a:r>
              <a:rPr lang="en-US" sz="2000" dirty="0"/>
              <a:t> </a:t>
            </a:r>
            <a:r>
              <a:rPr lang="en-US" sz="2000" dirty="0" err="1"/>
              <a:t>risolve</a:t>
            </a:r>
            <a:r>
              <a:rPr lang="en-US" sz="2000" dirty="0"/>
              <a:t> </a:t>
            </a:r>
            <a:r>
              <a:rPr lang="en-US" sz="2000" dirty="0" err="1"/>
              <a:t>discutendo</a:t>
            </a:r>
            <a:r>
              <a:rPr lang="en-US" sz="2000" dirty="0"/>
              <a:t> con </a:t>
            </a:r>
            <a:r>
              <a:rPr lang="en-US" sz="2000" dirty="0" err="1"/>
              <a:t>i</a:t>
            </a:r>
            <a:r>
              <a:rPr lang="en-US" sz="2000" dirty="0"/>
              <a:t> </a:t>
            </a:r>
            <a:r>
              <a:rPr lang="en-US" sz="2000" dirty="0" err="1"/>
              <a:t>ragazzi</a:t>
            </a:r>
            <a:r>
              <a:rPr lang="en-US" sz="2000" dirty="0"/>
              <a:t> e </a:t>
            </a:r>
            <a:r>
              <a:rPr lang="en-US" sz="2000" dirty="0" err="1"/>
              <a:t>costruendo</a:t>
            </a:r>
            <a:r>
              <a:rPr lang="en-US" sz="2000" dirty="0"/>
              <a:t> </a:t>
            </a:r>
            <a:r>
              <a:rPr lang="en-US" sz="2000" dirty="0" err="1"/>
              <a:t>insieme</a:t>
            </a:r>
            <a:r>
              <a:rPr lang="en-US" sz="2000" dirty="0"/>
              <a:t> a </a:t>
            </a:r>
            <a:r>
              <a:rPr lang="en-US" sz="2000" dirty="0" err="1"/>
              <a:t>loro</a:t>
            </a:r>
            <a:r>
              <a:rPr lang="en-US" sz="2000" dirty="0"/>
              <a:t> </a:t>
            </a:r>
            <a:r>
              <a:rPr lang="en-US" sz="2000" dirty="0" err="1"/>
              <a:t>una</a:t>
            </a:r>
            <a:r>
              <a:rPr lang="en-US" sz="2000" dirty="0"/>
              <a:t> </a:t>
            </a:r>
            <a:r>
              <a:rPr lang="en-US" sz="2000" dirty="0" err="1"/>
              <a:t>procedura</a:t>
            </a:r>
            <a:r>
              <a:rPr lang="en-US" sz="2000" dirty="0"/>
              <a:t> </a:t>
            </a:r>
            <a:r>
              <a:rPr lang="en-US" sz="2000" dirty="0" err="1"/>
              <a:t>di</a:t>
            </a:r>
            <a:r>
              <a:rPr lang="en-US" sz="2000" dirty="0"/>
              <a:t> </a:t>
            </a:r>
            <a:r>
              <a:rPr lang="en-US" sz="2000" dirty="0" err="1"/>
              <a:t>gestione</a:t>
            </a:r>
            <a:r>
              <a:rPr lang="en-US" sz="2000" dirty="0"/>
              <a:t> (</a:t>
            </a:r>
            <a:r>
              <a:rPr lang="en-US" sz="2000" dirty="0" err="1"/>
              <a:t>che</a:t>
            </a:r>
            <a:r>
              <a:rPr lang="en-US" sz="2000" dirty="0"/>
              <a:t>, </a:t>
            </a:r>
            <a:r>
              <a:rPr lang="en-US" sz="2000" dirty="0" err="1"/>
              <a:t>redatta</a:t>
            </a:r>
            <a:r>
              <a:rPr lang="en-US" sz="2000" dirty="0"/>
              <a:t>, </a:t>
            </a:r>
            <a:r>
              <a:rPr lang="en-US" sz="2000" dirty="0" err="1"/>
              <a:t>diviene</a:t>
            </a:r>
            <a:r>
              <a:rPr lang="en-US" sz="2000" dirty="0"/>
              <a:t> I.P.U.)</a:t>
            </a:r>
          </a:p>
        </p:txBody>
      </p:sp>
      <p:sp>
        <p:nvSpPr>
          <p:cNvPr id="3077" name="Shape 119"/>
          <p:cNvSpPr txBox="1">
            <a:spLocks noChangeArrowheads="1"/>
          </p:cNvSpPr>
          <p:nvPr/>
        </p:nvSpPr>
        <p:spPr bwMode="auto">
          <a:xfrm>
            <a:off x="1857356" y="3929066"/>
            <a:ext cx="6000792" cy="1739900"/>
          </a:xfrm>
          <a:prstGeom prst="rect">
            <a:avLst/>
          </a:prstGeom>
          <a:solidFill>
            <a:schemeClr val="accent2">
              <a:lumMod val="20000"/>
              <a:lumOff val="80000"/>
            </a:schemeClr>
          </a:solidFill>
          <a:ln w="9525">
            <a:solidFill>
              <a:schemeClr val="tx1"/>
            </a:solidFill>
            <a:miter lim="800000"/>
            <a:headEnd/>
            <a:tailEnd/>
          </a:ln>
        </p:spPr>
        <p:txBody>
          <a:bodyPr lIns="91425" tIns="45700" rIns="91425" bIns="45700"/>
          <a:lstStyle/>
          <a:p>
            <a:pPr>
              <a:buClr>
                <a:srgbClr val="8A3800"/>
              </a:buClr>
              <a:buSzPct val="25000"/>
              <a:buFont typeface="Arial" charset="0"/>
              <a:buNone/>
            </a:pPr>
            <a:r>
              <a:rPr lang="en-US" sz="2000" dirty="0"/>
              <a:t>Il </a:t>
            </a:r>
            <a:r>
              <a:rPr lang="en-US" sz="2000" dirty="0" err="1"/>
              <a:t>problema</a:t>
            </a:r>
            <a:r>
              <a:rPr lang="en-US" sz="2000" dirty="0"/>
              <a:t> </a:t>
            </a:r>
            <a:r>
              <a:rPr lang="en-US" sz="2000" dirty="0" err="1"/>
              <a:t>può</a:t>
            </a:r>
            <a:r>
              <a:rPr lang="en-US" sz="2000" dirty="0"/>
              <a:t> </a:t>
            </a:r>
            <a:r>
              <a:rPr lang="en-US" sz="2000" dirty="0" err="1"/>
              <a:t>essere</a:t>
            </a:r>
            <a:r>
              <a:rPr lang="en-US" sz="2000" dirty="0"/>
              <a:t>  </a:t>
            </a:r>
            <a:r>
              <a:rPr lang="en-US" sz="2000" dirty="0" err="1"/>
              <a:t>preventivamente</a:t>
            </a:r>
            <a:r>
              <a:rPr lang="en-US" sz="2000" dirty="0"/>
              <a:t> </a:t>
            </a:r>
            <a:r>
              <a:rPr lang="en-US" sz="2000" dirty="0" err="1"/>
              <a:t>individuato</a:t>
            </a:r>
            <a:r>
              <a:rPr lang="en-US" sz="2000" dirty="0"/>
              <a:t> </a:t>
            </a:r>
          </a:p>
          <a:p>
            <a:pPr>
              <a:buClr>
                <a:srgbClr val="8A3800"/>
              </a:buClr>
              <a:buSzPct val="25000"/>
              <a:buFont typeface="Arial" charset="0"/>
              <a:buNone/>
            </a:pPr>
            <a:r>
              <a:rPr lang="en-US" sz="2000" dirty="0" err="1"/>
              <a:t>dagli</a:t>
            </a:r>
            <a:r>
              <a:rPr lang="en-US" sz="2000" dirty="0"/>
              <a:t> </a:t>
            </a:r>
            <a:r>
              <a:rPr lang="en-US" sz="2000" dirty="0" err="1"/>
              <a:t>insegnanti</a:t>
            </a:r>
            <a:r>
              <a:rPr lang="en-US" sz="2000" dirty="0"/>
              <a:t> </a:t>
            </a:r>
            <a:r>
              <a:rPr lang="en-US" sz="2000" dirty="0" err="1"/>
              <a:t>che</a:t>
            </a:r>
            <a:r>
              <a:rPr lang="en-US" sz="2000" dirty="0"/>
              <a:t> </a:t>
            </a:r>
            <a:r>
              <a:rPr lang="en-US" sz="2000" dirty="0" err="1"/>
              <a:t>predispongono</a:t>
            </a:r>
            <a:r>
              <a:rPr lang="en-US" sz="2000" dirty="0"/>
              <a:t> procedure per la </a:t>
            </a:r>
            <a:r>
              <a:rPr lang="en-US" sz="2000" dirty="0" err="1"/>
              <a:t>gestione</a:t>
            </a:r>
            <a:r>
              <a:rPr lang="en-US" sz="2000" dirty="0"/>
              <a:t>  e le </a:t>
            </a:r>
            <a:r>
              <a:rPr lang="en-US" sz="2000" dirty="0" err="1"/>
              <a:t>condividono</a:t>
            </a:r>
            <a:r>
              <a:rPr lang="en-US" sz="2000" dirty="0"/>
              <a:t> </a:t>
            </a:r>
            <a:r>
              <a:rPr lang="en-US" sz="2000" dirty="0" err="1"/>
              <a:t>praticandole</a:t>
            </a:r>
            <a:r>
              <a:rPr lang="en-US" sz="2000" dirty="0"/>
              <a:t> con </a:t>
            </a:r>
            <a:r>
              <a:rPr lang="en-US" sz="2000" dirty="0" err="1"/>
              <a:t>i</a:t>
            </a:r>
            <a:r>
              <a:rPr lang="en-US" sz="2000" dirty="0"/>
              <a:t> </a:t>
            </a:r>
            <a:r>
              <a:rPr lang="en-US" sz="2000" dirty="0" err="1"/>
              <a:t>ragazzi</a:t>
            </a:r>
            <a:r>
              <a:rPr lang="en-US" sz="2000" dirty="0"/>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a:lstStyle/>
          <a:p>
            <a:r>
              <a:rPr lang="it-IT"/>
              <a:t>Mariella Groppi Formatrice Senza Zaino</a:t>
            </a:r>
          </a:p>
        </p:txBody>
      </p:sp>
      <p:sp>
        <p:nvSpPr>
          <p:cNvPr id="4098" name="Shape 124"/>
          <p:cNvSpPr txBox="1">
            <a:spLocks noGrp="1"/>
          </p:cNvSpPr>
          <p:nvPr>
            <p:ph type="title" idx="4294967295"/>
          </p:nvPr>
        </p:nvSpPr>
        <p:spPr>
          <a:xfrm>
            <a:off x="500034" y="274638"/>
            <a:ext cx="7729566" cy="939784"/>
          </a:xfrm>
        </p:spPr>
        <p:txBody>
          <a:bodyPr tIns="45700" bIns="45700"/>
          <a:lstStyle/>
          <a:p>
            <a:pPr algn="ctr" eaLnBrk="1" hangingPunct="1">
              <a:buClr>
                <a:srgbClr val="FF822D"/>
              </a:buClr>
              <a:buSzPct val="25000"/>
            </a:pPr>
            <a:r>
              <a:rPr lang="en-US" sz="3600" b="1" dirty="0">
                <a:latin typeface="Arial" charset="0"/>
                <a:cs typeface="Arial" charset="0"/>
              </a:rPr>
              <a:t>Come </a:t>
            </a:r>
            <a:r>
              <a:rPr lang="en-US" sz="3600" b="1" dirty="0" err="1">
                <a:latin typeface="Arial" charset="0"/>
                <a:cs typeface="Arial" charset="0"/>
              </a:rPr>
              <a:t>lavorare</a:t>
            </a:r>
            <a:r>
              <a:rPr lang="en-US" sz="3600" b="1" dirty="0">
                <a:latin typeface="Arial" charset="0"/>
                <a:cs typeface="Arial" charset="0"/>
              </a:rPr>
              <a:t>, </a:t>
            </a:r>
            <a:r>
              <a:rPr lang="en-US" sz="3600" b="1" dirty="0" err="1">
                <a:latin typeface="Arial" charset="0"/>
                <a:cs typeface="Arial" charset="0"/>
              </a:rPr>
              <a:t>saper</a:t>
            </a:r>
            <a:r>
              <a:rPr lang="en-US" sz="3600" b="1" dirty="0">
                <a:latin typeface="Arial" charset="0"/>
                <a:cs typeface="Arial" charset="0"/>
              </a:rPr>
              <a:t> </a:t>
            </a:r>
            <a:r>
              <a:rPr lang="en-US" sz="3600" b="1" dirty="0" err="1">
                <a:latin typeface="Arial" charset="0"/>
                <a:cs typeface="Arial" charset="0"/>
              </a:rPr>
              <a:t>condividere</a:t>
            </a:r>
            <a:endParaRPr lang="en-US" sz="3600" b="1" dirty="0">
              <a:latin typeface="Arial" charset="0"/>
              <a:cs typeface="Arial" charset="0"/>
            </a:endParaRPr>
          </a:p>
        </p:txBody>
      </p:sp>
      <p:sp>
        <p:nvSpPr>
          <p:cNvPr id="4099" name="Shape 125"/>
          <p:cNvSpPr txBox="1">
            <a:spLocks noGrp="1"/>
          </p:cNvSpPr>
          <p:nvPr>
            <p:ph type="body" idx="4294967295"/>
          </p:nvPr>
        </p:nvSpPr>
        <p:spPr>
          <a:xfrm>
            <a:off x="428596" y="1700213"/>
            <a:ext cx="3459192" cy="2514605"/>
          </a:xfrm>
        </p:spPr>
        <p:txBody>
          <a:bodyPr tIns="45700" bIns="45700"/>
          <a:lstStyle/>
          <a:p>
            <a:pPr eaLnBrk="1" hangingPunct="1">
              <a:lnSpc>
                <a:spcPct val="80000"/>
              </a:lnSpc>
              <a:buClr>
                <a:schemeClr val="accent2"/>
              </a:buClr>
              <a:buFontTx/>
              <a:buChar char="•"/>
            </a:pPr>
            <a:r>
              <a:rPr lang="en-US" sz="2400" b="1" dirty="0">
                <a:latin typeface="Arial" charset="0"/>
                <a:cs typeface="Arial" charset="0"/>
              </a:rPr>
              <a:t>Il </a:t>
            </a:r>
            <a:r>
              <a:rPr lang="en-US" sz="2400" b="1" dirty="0" err="1">
                <a:latin typeface="Arial" charset="0"/>
                <a:cs typeface="Arial" charset="0"/>
              </a:rPr>
              <a:t>processo</a:t>
            </a:r>
            <a:r>
              <a:rPr lang="en-US" sz="2400" b="1" dirty="0">
                <a:latin typeface="Arial" charset="0"/>
                <a:cs typeface="Arial" charset="0"/>
              </a:rPr>
              <a:t> </a:t>
            </a:r>
            <a:r>
              <a:rPr lang="en-US" sz="2400" b="1" dirty="0" err="1">
                <a:latin typeface="Arial" charset="0"/>
                <a:cs typeface="Arial" charset="0"/>
              </a:rPr>
              <a:t>di</a:t>
            </a:r>
            <a:r>
              <a:rPr lang="en-US" sz="2400" b="1" dirty="0">
                <a:latin typeface="Arial" charset="0"/>
                <a:cs typeface="Arial" charset="0"/>
              </a:rPr>
              <a:t> </a:t>
            </a:r>
            <a:r>
              <a:rPr lang="en-US" sz="2400" b="1" dirty="0" err="1">
                <a:latin typeface="Arial" charset="0"/>
                <a:cs typeface="Arial" charset="0"/>
              </a:rPr>
              <a:t>gestione</a:t>
            </a:r>
            <a:r>
              <a:rPr lang="en-US" sz="2400" b="1" dirty="0">
                <a:latin typeface="Arial" charset="0"/>
                <a:cs typeface="Arial" charset="0"/>
              </a:rPr>
              <a:t>, </a:t>
            </a:r>
            <a:r>
              <a:rPr lang="en-US" sz="2400" b="1" dirty="0" err="1">
                <a:latin typeface="Arial" charset="0"/>
                <a:cs typeface="Arial" charset="0"/>
              </a:rPr>
              <a:t>può</a:t>
            </a:r>
            <a:r>
              <a:rPr lang="en-US" sz="2400" b="1" dirty="0">
                <a:latin typeface="Arial" charset="0"/>
                <a:cs typeface="Arial" charset="0"/>
              </a:rPr>
              <a:t> </a:t>
            </a:r>
            <a:r>
              <a:rPr lang="en-US" sz="2400" b="1" dirty="0" err="1">
                <a:latin typeface="Arial" charset="0"/>
                <a:cs typeface="Arial" charset="0"/>
              </a:rPr>
              <a:t>essere</a:t>
            </a:r>
            <a:r>
              <a:rPr lang="en-US" sz="2400" b="1" dirty="0">
                <a:latin typeface="Arial" charset="0"/>
                <a:cs typeface="Arial" charset="0"/>
              </a:rPr>
              <a:t>  </a:t>
            </a:r>
            <a:r>
              <a:rPr lang="en-US" sz="2400" b="1" dirty="0" err="1">
                <a:latin typeface="Arial" charset="0"/>
                <a:cs typeface="Arial" charset="0"/>
              </a:rPr>
              <a:t>costruito</a:t>
            </a:r>
            <a:r>
              <a:rPr lang="en-US" sz="2400" b="1" dirty="0">
                <a:latin typeface="Arial" charset="0"/>
                <a:cs typeface="Arial" charset="0"/>
              </a:rPr>
              <a:t> con </a:t>
            </a:r>
            <a:r>
              <a:rPr lang="en-US" sz="2400" b="1" dirty="0" err="1">
                <a:latin typeface="Arial" charset="0"/>
                <a:cs typeface="Arial" charset="0"/>
              </a:rPr>
              <a:t>gli</a:t>
            </a:r>
            <a:r>
              <a:rPr lang="en-US" sz="2400" b="1" dirty="0">
                <a:latin typeface="Arial" charset="0"/>
                <a:cs typeface="Arial" charset="0"/>
              </a:rPr>
              <a:t> </a:t>
            </a:r>
            <a:r>
              <a:rPr lang="en-US" sz="2400" b="1" dirty="0" err="1">
                <a:latin typeface="Arial" charset="0"/>
                <a:cs typeface="Arial" charset="0"/>
              </a:rPr>
              <a:t>alunni</a:t>
            </a:r>
            <a:r>
              <a:rPr lang="en-US" sz="2400" b="1" dirty="0">
                <a:latin typeface="Arial" charset="0"/>
                <a:cs typeface="Arial" charset="0"/>
              </a:rPr>
              <a:t> o </a:t>
            </a:r>
            <a:r>
              <a:rPr lang="en-US" sz="2400" b="1" dirty="0" err="1">
                <a:latin typeface="Arial" charset="0"/>
                <a:cs typeface="Arial" charset="0"/>
              </a:rPr>
              <a:t>essere</a:t>
            </a:r>
            <a:r>
              <a:rPr lang="en-US" sz="2400" b="1" dirty="0">
                <a:latin typeface="Arial" charset="0"/>
                <a:cs typeface="Arial" charset="0"/>
              </a:rPr>
              <a:t> </a:t>
            </a:r>
            <a:r>
              <a:rPr lang="en-US" sz="2400" b="1" dirty="0" err="1">
                <a:latin typeface="Arial" charset="0"/>
                <a:cs typeface="Arial" charset="0"/>
              </a:rPr>
              <a:t>predisposto</a:t>
            </a:r>
            <a:r>
              <a:rPr lang="en-US" sz="2400" b="1" dirty="0">
                <a:latin typeface="Arial" charset="0"/>
                <a:cs typeface="Arial" charset="0"/>
              </a:rPr>
              <a:t> </a:t>
            </a:r>
            <a:r>
              <a:rPr lang="en-US" sz="2400" b="1" dirty="0" err="1">
                <a:latin typeface="Arial" charset="0"/>
                <a:cs typeface="Arial" charset="0"/>
              </a:rPr>
              <a:t>dall’insegnante</a:t>
            </a:r>
            <a:r>
              <a:rPr lang="en-US" sz="2400" b="1" dirty="0">
                <a:latin typeface="Arial" charset="0"/>
                <a:cs typeface="Arial" charset="0"/>
              </a:rPr>
              <a:t>, ma</a:t>
            </a:r>
          </a:p>
          <a:p>
            <a:pPr eaLnBrk="1" hangingPunct="1">
              <a:lnSpc>
                <a:spcPct val="80000"/>
              </a:lnSpc>
              <a:spcBef>
                <a:spcPts val="475"/>
              </a:spcBef>
              <a:buClr>
                <a:schemeClr val="accent2"/>
              </a:buClr>
              <a:buSzPct val="25000"/>
            </a:pPr>
            <a:r>
              <a:rPr lang="en-US" sz="2400" b="1" dirty="0">
                <a:latin typeface="Arial" charset="0"/>
                <a:cs typeface="Arial" charset="0"/>
              </a:rPr>
              <a:t>  </a:t>
            </a:r>
            <a:r>
              <a:rPr lang="en-US" sz="2400" b="1" dirty="0" err="1">
                <a:latin typeface="Arial" charset="0"/>
                <a:cs typeface="Arial" charset="0"/>
              </a:rPr>
              <a:t>conta</a:t>
            </a:r>
            <a:r>
              <a:rPr lang="en-US" sz="2400" b="1" dirty="0">
                <a:latin typeface="Arial" charset="0"/>
                <a:cs typeface="Arial" charset="0"/>
              </a:rPr>
              <a:t> </a:t>
            </a:r>
            <a:r>
              <a:rPr lang="en-US" sz="2400" b="1" dirty="0" err="1">
                <a:latin typeface="Arial" charset="0"/>
                <a:cs typeface="Arial" charset="0"/>
              </a:rPr>
              <a:t>che</a:t>
            </a:r>
            <a:r>
              <a:rPr lang="en-US" sz="2400" b="1" dirty="0">
                <a:latin typeface="Arial" charset="0"/>
                <a:cs typeface="Arial" charset="0"/>
              </a:rPr>
              <a:t> </a:t>
            </a:r>
            <a:r>
              <a:rPr lang="en-US" sz="2400" b="1" dirty="0" err="1">
                <a:latin typeface="Arial" charset="0"/>
                <a:cs typeface="Arial" charset="0"/>
              </a:rPr>
              <a:t>i</a:t>
            </a:r>
            <a:r>
              <a:rPr lang="en-US" sz="2400" b="1" dirty="0">
                <a:latin typeface="Arial" charset="0"/>
                <a:cs typeface="Arial" charset="0"/>
              </a:rPr>
              <a:t> </a:t>
            </a:r>
            <a:r>
              <a:rPr lang="en-US" sz="2400" b="1" dirty="0" err="1">
                <a:latin typeface="Arial" charset="0"/>
                <a:cs typeface="Arial" charset="0"/>
              </a:rPr>
              <a:t>ragazzi</a:t>
            </a:r>
            <a:endParaRPr lang="en-US" sz="2400" b="1" dirty="0">
              <a:latin typeface="Arial" charset="0"/>
              <a:cs typeface="Arial" charset="0"/>
            </a:endParaRPr>
          </a:p>
        </p:txBody>
      </p:sp>
      <p:sp>
        <p:nvSpPr>
          <p:cNvPr id="4100" name="Shape 126"/>
          <p:cNvSpPr txBox="1">
            <a:spLocks noChangeArrowheads="1"/>
          </p:cNvSpPr>
          <p:nvPr/>
        </p:nvSpPr>
        <p:spPr bwMode="auto">
          <a:xfrm>
            <a:off x="4500562" y="1989138"/>
            <a:ext cx="4248151" cy="2940060"/>
          </a:xfrm>
          <a:prstGeom prst="rect">
            <a:avLst/>
          </a:prstGeom>
          <a:noFill/>
          <a:ln w="9525">
            <a:noFill/>
            <a:miter lim="800000"/>
            <a:headEnd/>
            <a:tailEnd/>
          </a:ln>
        </p:spPr>
        <p:txBody>
          <a:bodyPr lIns="91425" tIns="45700" rIns="91425" bIns="45700"/>
          <a:lstStyle/>
          <a:p>
            <a:pPr>
              <a:buClr>
                <a:srgbClr val="8A3800"/>
              </a:buClr>
              <a:buSzPct val="100000"/>
              <a:buFont typeface="Arial" charset="0"/>
              <a:buChar char="•"/>
            </a:pPr>
            <a:endParaRPr lang="en-US" sz="1800" dirty="0"/>
          </a:p>
        </p:txBody>
      </p:sp>
      <p:sp>
        <p:nvSpPr>
          <p:cNvPr id="4101" name="Shape 127"/>
          <p:cNvSpPr txBox="1">
            <a:spLocks noChangeArrowheads="1"/>
          </p:cNvSpPr>
          <p:nvPr/>
        </p:nvSpPr>
        <p:spPr bwMode="auto">
          <a:xfrm>
            <a:off x="4286248" y="1643050"/>
            <a:ext cx="4357718" cy="2857520"/>
          </a:xfrm>
          <a:prstGeom prst="rect">
            <a:avLst/>
          </a:prstGeom>
          <a:solidFill>
            <a:schemeClr val="accent2">
              <a:lumMod val="20000"/>
              <a:lumOff val="80000"/>
            </a:schemeClr>
          </a:solidFill>
          <a:ln w="9525">
            <a:noFill/>
            <a:miter lim="800000"/>
            <a:headEnd/>
            <a:tailEnd/>
          </a:ln>
        </p:spPr>
        <p:txBody>
          <a:bodyPr lIns="91425" tIns="45700" rIns="91425" bIns="45700"/>
          <a:lstStyle/>
          <a:p>
            <a:pPr>
              <a:buClr>
                <a:srgbClr val="8A3800"/>
              </a:buClr>
              <a:buSzPct val="100000"/>
              <a:buFont typeface="Arial" charset="0"/>
              <a:buChar char="•"/>
            </a:pPr>
            <a:r>
              <a:rPr lang="en-US" sz="2000" dirty="0" err="1"/>
              <a:t>avvertano</a:t>
            </a:r>
            <a:r>
              <a:rPr lang="en-US" sz="2000" dirty="0"/>
              <a:t> la </a:t>
            </a:r>
            <a:r>
              <a:rPr lang="en-US" sz="2000" dirty="0" err="1"/>
              <a:t>criticità</a:t>
            </a:r>
            <a:r>
              <a:rPr lang="en-US" sz="2000" dirty="0"/>
              <a:t> </a:t>
            </a:r>
            <a:r>
              <a:rPr lang="en-US" sz="2000" dirty="0" err="1"/>
              <a:t>della</a:t>
            </a:r>
            <a:r>
              <a:rPr lang="en-US" sz="2000" dirty="0"/>
              <a:t> </a:t>
            </a:r>
            <a:r>
              <a:rPr lang="en-US" sz="2000" dirty="0" err="1"/>
              <a:t>situazione</a:t>
            </a:r>
            <a:endParaRPr lang="en-US" sz="2000" dirty="0"/>
          </a:p>
          <a:p>
            <a:pPr>
              <a:buClr>
                <a:srgbClr val="8A3800"/>
              </a:buClr>
              <a:buSzPct val="100000"/>
              <a:buFont typeface="Arial" charset="0"/>
              <a:buChar char="•"/>
            </a:pPr>
            <a:endParaRPr lang="en-US" sz="2000" dirty="0"/>
          </a:p>
          <a:p>
            <a:pPr>
              <a:buClr>
                <a:srgbClr val="8A3800"/>
              </a:buClr>
              <a:buSzPct val="100000"/>
              <a:buFont typeface="Arial" charset="0"/>
              <a:buChar char="•"/>
            </a:pPr>
            <a:r>
              <a:rPr lang="en-US" sz="2000" dirty="0" err="1"/>
              <a:t>abbiano</a:t>
            </a:r>
            <a:r>
              <a:rPr lang="en-US" sz="2000" dirty="0"/>
              <a:t> la </a:t>
            </a:r>
            <a:r>
              <a:rPr lang="en-US" sz="2000" dirty="0" err="1"/>
              <a:t>consapevolezza</a:t>
            </a:r>
            <a:endParaRPr lang="en-US" sz="2000" dirty="0"/>
          </a:p>
          <a:p>
            <a:pPr>
              <a:spcBef>
                <a:spcPts val="363"/>
              </a:spcBef>
              <a:buClr>
                <a:srgbClr val="8A3800"/>
              </a:buClr>
              <a:buSzPct val="25000"/>
              <a:buFont typeface="Arial" charset="0"/>
              <a:buNone/>
            </a:pPr>
            <a:r>
              <a:rPr lang="en-US" sz="2000" dirty="0"/>
              <a:t> del </a:t>
            </a:r>
            <a:r>
              <a:rPr lang="en-US" sz="2000" dirty="0" err="1"/>
              <a:t>fatto</a:t>
            </a:r>
            <a:r>
              <a:rPr lang="en-US" sz="2000" dirty="0"/>
              <a:t> </a:t>
            </a:r>
            <a:r>
              <a:rPr lang="en-US" sz="2000" dirty="0" err="1"/>
              <a:t>che</a:t>
            </a:r>
            <a:r>
              <a:rPr lang="en-US" sz="2000" dirty="0"/>
              <a:t> la </a:t>
            </a:r>
            <a:r>
              <a:rPr lang="en-US" sz="2000" dirty="0" err="1"/>
              <a:t>ricerca</a:t>
            </a:r>
            <a:r>
              <a:rPr lang="en-US" sz="2000" dirty="0"/>
              <a:t> </a:t>
            </a:r>
            <a:r>
              <a:rPr lang="en-US" sz="2000" dirty="0" err="1"/>
              <a:t>della</a:t>
            </a:r>
            <a:r>
              <a:rPr lang="en-US" sz="2000" dirty="0"/>
              <a:t> </a:t>
            </a:r>
            <a:r>
              <a:rPr lang="en-US" sz="2000" dirty="0" err="1"/>
              <a:t>soluzione</a:t>
            </a:r>
            <a:endParaRPr lang="en-US" sz="2000" dirty="0"/>
          </a:p>
          <a:p>
            <a:pPr>
              <a:spcBef>
                <a:spcPts val="363"/>
              </a:spcBef>
              <a:buClr>
                <a:srgbClr val="8A3800"/>
              </a:buClr>
              <a:buSzPct val="25000"/>
              <a:buFont typeface="Arial" charset="0"/>
              <a:buNone/>
            </a:pPr>
            <a:r>
              <a:rPr lang="en-US" sz="2000" dirty="0"/>
              <a:t>è un </a:t>
            </a:r>
            <a:r>
              <a:rPr lang="en-US" sz="2000" dirty="0" err="1"/>
              <a:t>modo</a:t>
            </a:r>
            <a:r>
              <a:rPr lang="en-US" sz="2000" dirty="0"/>
              <a:t> per </a:t>
            </a:r>
            <a:r>
              <a:rPr lang="en-US" sz="2000" u="sng" dirty="0" err="1"/>
              <a:t>prendersi</a:t>
            </a:r>
            <a:r>
              <a:rPr lang="en-US" sz="2000" u="sng" dirty="0"/>
              <a:t> </a:t>
            </a:r>
            <a:r>
              <a:rPr lang="en-US" sz="2000" u="sng" dirty="0" err="1"/>
              <a:t>cura</a:t>
            </a:r>
            <a:r>
              <a:rPr lang="en-US" sz="2000" dirty="0"/>
              <a:t>: </a:t>
            </a:r>
          </a:p>
          <a:p>
            <a:pPr>
              <a:spcBef>
                <a:spcPts val="363"/>
              </a:spcBef>
              <a:buClr>
                <a:srgbClr val="8A3800"/>
              </a:buClr>
              <a:buSzPct val="25000"/>
              <a:buFont typeface="Arial" charset="0"/>
              <a:buNone/>
            </a:pPr>
            <a:r>
              <a:rPr lang="en-US" sz="2000" dirty="0" err="1"/>
              <a:t>di</a:t>
            </a:r>
            <a:r>
              <a:rPr lang="en-US" sz="2000" dirty="0"/>
              <a:t> </a:t>
            </a:r>
            <a:r>
              <a:rPr lang="en-US" sz="2000" dirty="0" err="1"/>
              <a:t>loro</a:t>
            </a:r>
            <a:r>
              <a:rPr lang="en-US" sz="2000" dirty="0"/>
              <a:t>, </a:t>
            </a:r>
            <a:r>
              <a:rPr lang="en-US" sz="2000" dirty="0" err="1"/>
              <a:t>delle</a:t>
            </a:r>
            <a:r>
              <a:rPr lang="en-US" sz="2000" dirty="0"/>
              <a:t> </a:t>
            </a:r>
            <a:r>
              <a:rPr lang="en-US" sz="2000" dirty="0" err="1"/>
              <a:t>loro</a:t>
            </a:r>
            <a:r>
              <a:rPr lang="en-US" sz="2000" dirty="0"/>
              <a:t> </a:t>
            </a:r>
            <a:r>
              <a:rPr lang="en-US" sz="2000" dirty="0" err="1"/>
              <a:t>cose</a:t>
            </a:r>
            <a:r>
              <a:rPr lang="en-US" sz="2000" dirty="0"/>
              <a:t>, </a:t>
            </a:r>
            <a:r>
              <a:rPr lang="en-US" sz="2000" dirty="0" err="1"/>
              <a:t>dell’ambiente</a:t>
            </a:r>
            <a:r>
              <a:rPr lang="en-US" sz="2000" dirty="0"/>
              <a:t> in cui </a:t>
            </a:r>
            <a:r>
              <a:rPr lang="en-US" sz="2000" dirty="0" err="1"/>
              <a:t>vivono</a:t>
            </a:r>
            <a:r>
              <a:rPr lang="en-US" sz="2000" dirty="0"/>
              <a: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Mariella Groppi Formatrice Senza Zaino</a:t>
            </a:r>
          </a:p>
        </p:txBody>
      </p:sp>
      <p:sp>
        <p:nvSpPr>
          <p:cNvPr id="5122" name="Shape 132"/>
          <p:cNvSpPr txBox="1">
            <a:spLocks noGrp="1"/>
          </p:cNvSpPr>
          <p:nvPr>
            <p:ph type="title" idx="4294967295"/>
          </p:nvPr>
        </p:nvSpPr>
        <p:spPr>
          <a:xfrm>
            <a:off x="1000100" y="274638"/>
            <a:ext cx="7229500" cy="1082660"/>
          </a:xfrm>
        </p:spPr>
        <p:txBody>
          <a:bodyPr tIns="45700" bIns="45700">
            <a:normAutofit fontScale="90000"/>
          </a:bodyPr>
          <a:lstStyle/>
          <a:p>
            <a:pPr algn="ctr" eaLnBrk="1" hangingPunct="1">
              <a:buClr>
                <a:srgbClr val="FF822D"/>
              </a:buClr>
              <a:buSzPct val="25000"/>
            </a:pPr>
            <a:r>
              <a:rPr lang="en-US" sz="4000" b="1" dirty="0">
                <a:latin typeface="Arial" charset="0"/>
                <a:cs typeface="Arial" charset="0"/>
              </a:rPr>
              <a:t>Come </a:t>
            </a:r>
            <a:r>
              <a:rPr lang="en-US" sz="4000" b="1" dirty="0" err="1">
                <a:latin typeface="Arial" charset="0"/>
                <a:cs typeface="Arial" charset="0"/>
              </a:rPr>
              <a:t>lavorare</a:t>
            </a:r>
            <a:r>
              <a:rPr lang="en-US" sz="4000" b="1" dirty="0">
                <a:latin typeface="Arial" charset="0"/>
                <a:cs typeface="Arial" charset="0"/>
              </a:rPr>
              <a:t>, </a:t>
            </a:r>
            <a:r>
              <a:rPr lang="en-US" sz="4000" b="1" dirty="0" err="1">
                <a:latin typeface="Arial" charset="0"/>
                <a:cs typeface="Arial" charset="0"/>
              </a:rPr>
              <a:t>rendere</a:t>
            </a:r>
            <a:r>
              <a:rPr lang="en-US" sz="4000" b="1" dirty="0">
                <a:latin typeface="Arial" charset="0"/>
                <a:cs typeface="Arial" charset="0"/>
              </a:rPr>
              <a:t> </a:t>
            </a:r>
            <a:r>
              <a:rPr lang="en-US" sz="4000" b="1" dirty="0" err="1">
                <a:latin typeface="Arial" charset="0"/>
                <a:cs typeface="Arial" charset="0"/>
              </a:rPr>
              <a:t>efficace</a:t>
            </a:r>
            <a:endParaRPr lang="en-US" sz="4000" b="1" dirty="0">
              <a:latin typeface="Arial" charset="0"/>
              <a:cs typeface="Arial" charset="0"/>
            </a:endParaRPr>
          </a:p>
        </p:txBody>
      </p:sp>
      <p:sp>
        <p:nvSpPr>
          <p:cNvPr id="5123" name="Shape 133"/>
          <p:cNvSpPr txBox="1">
            <a:spLocks noGrp="1"/>
          </p:cNvSpPr>
          <p:nvPr>
            <p:ph type="body" idx="4294967295"/>
          </p:nvPr>
        </p:nvSpPr>
        <p:spPr>
          <a:xfrm>
            <a:off x="928662" y="1714488"/>
            <a:ext cx="7300938" cy="4368812"/>
          </a:xfrm>
          <a:solidFill>
            <a:schemeClr val="accent2">
              <a:lumMod val="20000"/>
              <a:lumOff val="80000"/>
            </a:schemeClr>
          </a:solidFill>
        </p:spPr>
        <p:txBody>
          <a:bodyPr tIns="45700" bIns="45700"/>
          <a:lstStyle/>
          <a:p>
            <a:pPr eaLnBrk="1" hangingPunct="1">
              <a:buClr>
                <a:schemeClr val="accent2"/>
              </a:buClr>
              <a:buFontTx/>
              <a:buChar char="•"/>
            </a:pPr>
            <a:r>
              <a:rPr lang="en-US" sz="2400" b="1" dirty="0" err="1">
                <a:latin typeface="Arial" charset="0"/>
                <a:cs typeface="Arial" charset="0"/>
              </a:rPr>
              <a:t>Alcune</a:t>
            </a:r>
            <a:r>
              <a:rPr lang="en-US" sz="2400" b="1" dirty="0">
                <a:latin typeface="Arial" charset="0"/>
                <a:cs typeface="Arial" charset="0"/>
              </a:rPr>
              <a:t> procedure, per </a:t>
            </a:r>
            <a:r>
              <a:rPr lang="en-US" sz="2400" b="1" dirty="0" err="1">
                <a:latin typeface="Arial" charset="0"/>
                <a:cs typeface="Arial" charset="0"/>
              </a:rPr>
              <a:t>funzionare</a:t>
            </a:r>
            <a:r>
              <a:rPr lang="en-US" sz="2400" b="1" dirty="0">
                <a:latin typeface="Arial" charset="0"/>
                <a:cs typeface="Arial" charset="0"/>
              </a:rPr>
              <a:t>, </a:t>
            </a:r>
            <a:r>
              <a:rPr lang="en-US" sz="2400" b="1" dirty="0" err="1">
                <a:latin typeface="Arial" charset="0"/>
                <a:cs typeface="Arial" charset="0"/>
              </a:rPr>
              <a:t>devono</a:t>
            </a:r>
            <a:r>
              <a:rPr lang="en-US" sz="2400" b="1" dirty="0">
                <a:latin typeface="Arial" charset="0"/>
                <a:cs typeface="Arial" charset="0"/>
              </a:rPr>
              <a:t> </a:t>
            </a:r>
            <a:r>
              <a:rPr lang="en-US" sz="2400" b="1" dirty="0" err="1">
                <a:latin typeface="Arial" charset="0"/>
                <a:cs typeface="Arial" charset="0"/>
              </a:rPr>
              <a:t>prendere</a:t>
            </a:r>
            <a:r>
              <a:rPr lang="en-US" sz="2400" b="1" dirty="0">
                <a:latin typeface="Arial" charset="0"/>
                <a:cs typeface="Arial" charset="0"/>
              </a:rPr>
              <a:t> le </a:t>
            </a:r>
            <a:r>
              <a:rPr lang="en-US" sz="2400" b="1" dirty="0" err="1">
                <a:latin typeface="Arial" charset="0"/>
                <a:cs typeface="Arial" charset="0"/>
              </a:rPr>
              <a:t>caratteristiche</a:t>
            </a:r>
            <a:r>
              <a:rPr lang="en-US" sz="2400" b="1" dirty="0">
                <a:latin typeface="Arial" charset="0"/>
                <a:cs typeface="Arial" charset="0"/>
              </a:rPr>
              <a:t> del </a:t>
            </a:r>
            <a:r>
              <a:rPr lang="en-US" sz="2400" b="1" dirty="0" err="1">
                <a:latin typeface="Arial" charset="0"/>
                <a:cs typeface="Arial" charset="0"/>
              </a:rPr>
              <a:t>rito</a:t>
            </a:r>
            <a:r>
              <a:rPr lang="en-US" sz="2400" b="1" dirty="0">
                <a:latin typeface="Arial" charset="0"/>
                <a:cs typeface="Arial" charset="0"/>
              </a:rPr>
              <a:t>, </a:t>
            </a:r>
            <a:r>
              <a:rPr lang="en-US" sz="2400" b="1" dirty="0" err="1">
                <a:latin typeface="Arial" charset="0"/>
                <a:cs typeface="Arial" charset="0"/>
              </a:rPr>
              <a:t>divenire</a:t>
            </a:r>
            <a:r>
              <a:rPr lang="en-US" sz="2400" b="1" dirty="0">
                <a:latin typeface="Arial" charset="0"/>
                <a:cs typeface="Arial" charset="0"/>
              </a:rPr>
              <a:t> </a:t>
            </a:r>
            <a:r>
              <a:rPr lang="en-US" sz="2400" b="1" dirty="0" err="1">
                <a:latin typeface="Arial" charset="0"/>
                <a:cs typeface="Arial" charset="0"/>
              </a:rPr>
              <a:t>solenne</a:t>
            </a:r>
            <a:r>
              <a:rPr lang="en-US" sz="2400" b="1" dirty="0">
                <a:latin typeface="Arial" charset="0"/>
                <a:cs typeface="Arial" charset="0"/>
              </a:rPr>
              <a:t> </a:t>
            </a:r>
            <a:r>
              <a:rPr lang="en-US" sz="2400" b="1" dirty="0" err="1">
                <a:latin typeface="Arial" charset="0"/>
                <a:cs typeface="Arial" charset="0"/>
              </a:rPr>
              <a:t>cerimonia</a:t>
            </a:r>
            <a:r>
              <a:rPr lang="en-US" sz="2400" b="1" dirty="0">
                <a:latin typeface="Arial" charset="0"/>
                <a:cs typeface="Arial" charset="0"/>
              </a:rPr>
              <a:t> in cui </a:t>
            </a:r>
            <a:r>
              <a:rPr lang="en-US" sz="2400" b="1" dirty="0" err="1">
                <a:latin typeface="Arial" charset="0"/>
                <a:cs typeface="Arial" charset="0"/>
              </a:rPr>
              <a:t>sono</a:t>
            </a:r>
            <a:r>
              <a:rPr lang="en-US" sz="2400" b="1" dirty="0">
                <a:latin typeface="Arial" charset="0"/>
                <a:cs typeface="Arial" charset="0"/>
              </a:rPr>
              <a:t> </a:t>
            </a:r>
            <a:r>
              <a:rPr lang="en-US" sz="2400" b="1" dirty="0" err="1">
                <a:latin typeface="Arial" charset="0"/>
                <a:cs typeface="Arial" charset="0"/>
              </a:rPr>
              <a:t>usati</a:t>
            </a:r>
            <a:r>
              <a:rPr lang="en-US" sz="2400" b="1" dirty="0">
                <a:latin typeface="Arial" charset="0"/>
                <a:cs typeface="Arial" charset="0"/>
              </a:rPr>
              <a:t> </a:t>
            </a:r>
            <a:r>
              <a:rPr lang="en-US" sz="2400" b="1" dirty="0" err="1">
                <a:latin typeface="Arial" charset="0"/>
                <a:cs typeface="Arial" charset="0"/>
              </a:rPr>
              <a:t>simboli</a:t>
            </a:r>
            <a:endParaRPr lang="en-US" sz="2400" b="1" dirty="0">
              <a:latin typeface="Arial" charset="0"/>
              <a:cs typeface="Arial" charset="0"/>
            </a:endParaRPr>
          </a:p>
          <a:p>
            <a:pPr eaLnBrk="1" hangingPunct="1">
              <a:spcBef>
                <a:spcPts val="475"/>
              </a:spcBef>
              <a:buClr>
                <a:srgbClr val="000000"/>
              </a:buClr>
              <a:buSzPct val="25000"/>
            </a:pPr>
            <a:endParaRPr lang="it-IT" sz="2400" b="1" dirty="0">
              <a:latin typeface="Arial" charset="0"/>
              <a:cs typeface="Arial" charset="0"/>
            </a:endParaRPr>
          </a:p>
          <a:p>
            <a:pPr eaLnBrk="1" hangingPunct="1">
              <a:spcBef>
                <a:spcPts val="475"/>
              </a:spcBef>
              <a:buClr>
                <a:schemeClr val="accent2"/>
              </a:buClr>
              <a:buFontTx/>
              <a:buChar char="•"/>
            </a:pPr>
            <a:r>
              <a:rPr lang="en-US" sz="2400" b="1" dirty="0">
                <a:latin typeface="Arial" charset="0"/>
                <a:cs typeface="Arial" charset="0"/>
              </a:rPr>
              <a:t>In </a:t>
            </a:r>
            <a:r>
              <a:rPr lang="en-US" sz="2400" b="1" dirty="0" err="1">
                <a:latin typeface="Arial" charset="0"/>
                <a:cs typeface="Arial" charset="0"/>
              </a:rPr>
              <a:t>tutti</a:t>
            </a:r>
            <a:r>
              <a:rPr lang="en-US" sz="2400" b="1" dirty="0">
                <a:latin typeface="Arial" charset="0"/>
                <a:cs typeface="Arial" charset="0"/>
              </a:rPr>
              <a:t> </a:t>
            </a:r>
            <a:r>
              <a:rPr lang="en-US" sz="2400" b="1" dirty="0" err="1">
                <a:latin typeface="Arial" charset="0"/>
                <a:cs typeface="Arial" charset="0"/>
              </a:rPr>
              <a:t>i</a:t>
            </a:r>
            <a:r>
              <a:rPr lang="en-US" sz="2400" b="1" dirty="0">
                <a:latin typeface="Arial" charset="0"/>
                <a:cs typeface="Arial" charset="0"/>
              </a:rPr>
              <a:t> </a:t>
            </a:r>
            <a:r>
              <a:rPr lang="en-US" sz="2400" b="1" dirty="0" err="1">
                <a:latin typeface="Arial" charset="0"/>
                <a:cs typeface="Arial" charset="0"/>
              </a:rPr>
              <a:t>casi</a:t>
            </a:r>
            <a:r>
              <a:rPr lang="en-US" sz="2400" b="1" dirty="0">
                <a:latin typeface="Arial" charset="0"/>
                <a:cs typeface="Arial" charset="0"/>
              </a:rPr>
              <a:t> le procedure </a:t>
            </a:r>
            <a:r>
              <a:rPr lang="en-US" sz="2400" b="1" dirty="0" err="1">
                <a:latin typeface="Arial" charset="0"/>
                <a:cs typeface="Arial" charset="0"/>
              </a:rPr>
              <a:t>hanno</a:t>
            </a:r>
            <a:r>
              <a:rPr lang="en-US" sz="2400" b="1" dirty="0">
                <a:latin typeface="Arial" charset="0"/>
                <a:cs typeface="Arial" charset="0"/>
              </a:rPr>
              <a:t> </a:t>
            </a:r>
            <a:r>
              <a:rPr lang="en-US" sz="2400" b="1" dirty="0" err="1">
                <a:latin typeface="Arial" charset="0"/>
                <a:cs typeface="Arial" charset="0"/>
              </a:rPr>
              <a:t>bisogno</a:t>
            </a:r>
            <a:r>
              <a:rPr lang="en-US" sz="2400" b="1" dirty="0">
                <a:latin typeface="Arial" charset="0"/>
                <a:cs typeface="Arial" charset="0"/>
              </a:rPr>
              <a:t> </a:t>
            </a:r>
            <a:r>
              <a:rPr lang="en-US" sz="2400" b="1" dirty="0" err="1">
                <a:latin typeface="Arial" charset="0"/>
                <a:cs typeface="Arial" charset="0"/>
              </a:rPr>
              <a:t>di</a:t>
            </a:r>
            <a:r>
              <a:rPr lang="en-US" sz="2400" b="1" dirty="0">
                <a:latin typeface="Arial" charset="0"/>
                <a:cs typeface="Arial" charset="0"/>
              </a:rPr>
              <a:t> </a:t>
            </a:r>
            <a:r>
              <a:rPr lang="en-US" sz="2400" b="1" dirty="0" err="1">
                <a:latin typeface="Arial" charset="0"/>
                <a:cs typeface="Arial" charset="0"/>
              </a:rPr>
              <a:t>oggetti</a:t>
            </a:r>
            <a:r>
              <a:rPr lang="en-US" sz="2400" b="1" dirty="0">
                <a:latin typeface="Arial" charset="0"/>
                <a:cs typeface="Arial" charset="0"/>
              </a:rPr>
              <a:t>, </a:t>
            </a:r>
            <a:r>
              <a:rPr lang="en-US" sz="2400" b="1" dirty="0" err="1">
                <a:latin typeface="Arial" charset="0"/>
                <a:cs typeface="Arial" charset="0"/>
              </a:rPr>
              <a:t>strumenti</a:t>
            </a:r>
            <a:r>
              <a:rPr lang="en-US" sz="2400" b="1" dirty="0">
                <a:latin typeface="Arial" charset="0"/>
                <a:cs typeface="Arial" charset="0"/>
              </a:rPr>
              <a:t> </a:t>
            </a:r>
            <a:r>
              <a:rPr lang="en-US" sz="2400" b="1" dirty="0" err="1">
                <a:latin typeface="Arial" charset="0"/>
                <a:cs typeface="Arial" charset="0"/>
              </a:rPr>
              <a:t>opportunamente</a:t>
            </a:r>
            <a:r>
              <a:rPr lang="en-US" sz="2400" b="1" dirty="0">
                <a:latin typeface="Arial" charset="0"/>
                <a:cs typeface="Arial" charset="0"/>
              </a:rPr>
              <a:t> </a:t>
            </a:r>
            <a:r>
              <a:rPr lang="en-US" sz="2400" b="1" dirty="0" err="1">
                <a:latin typeface="Arial" charset="0"/>
                <a:cs typeface="Arial" charset="0"/>
              </a:rPr>
              <a:t>predisposti</a:t>
            </a:r>
            <a:endParaRPr lang="en-US" sz="2400" b="1" dirty="0">
              <a:latin typeface="Arial" charset="0"/>
              <a:cs typeface="Arial" charset="0"/>
            </a:endParaRPr>
          </a:p>
          <a:p>
            <a:pPr eaLnBrk="1" hangingPunct="1">
              <a:spcBef>
                <a:spcPts val="475"/>
              </a:spcBef>
              <a:buClr>
                <a:srgbClr val="000000"/>
              </a:buClr>
            </a:pPr>
            <a:endParaRPr lang="it-IT" sz="2400" b="1" dirty="0">
              <a:latin typeface="Arial" charset="0"/>
              <a:cs typeface="Arial" charset="0"/>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28596" y="0"/>
            <a:ext cx="8230368" cy="1142321"/>
          </a:xfrm>
        </p:spPr>
        <p:txBody>
          <a:bodyPr>
            <a:normAutofit fontScale="90000"/>
          </a:bodyPr>
          <a:lstStyle/>
          <a:p>
            <a:br>
              <a:rPr lang="it-IT" sz="4100" dirty="0">
                <a:latin typeface="Lucida Sans Unicode" pitchFamily="34" charset="0"/>
                <a:ea typeface="ＭＳ Ｐゴシック" pitchFamily="34" charset="-128"/>
              </a:rPr>
            </a:br>
            <a:r>
              <a:rPr lang="it-IT" sz="4100" dirty="0">
                <a:latin typeface="Lucida Sans Unicode" pitchFamily="34" charset="0"/>
                <a:ea typeface="ＭＳ Ｐゴシック" pitchFamily="34" charset="-128"/>
              </a:rPr>
              <a:t>Le IPU attivano </a:t>
            </a:r>
            <a:r>
              <a:rPr lang="it-IT" sz="4100" u="sng" dirty="0">
                <a:latin typeface="Lucida Sans Unicode" pitchFamily="34" charset="0"/>
                <a:ea typeface="ＭＳ Ｐゴシック" pitchFamily="34" charset="-128"/>
              </a:rPr>
              <a:t>competenze</a:t>
            </a:r>
            <a:endParaRPr lang="it-IT" sz="2800" u="sng" dirty="0">
              <a:latin typeface="Lucida Sans Unicode" pitchFamily="34" charset="0"/>
              <a:ea typeface="ＭＳ Ｐゴシック" pitchFamily="34" charset="-128"/>
            </a:endParaRPr>
          </a:p>
        </p:txBody>
      </p:sp>
      <p:sp>
        <p:nvSpPr>
          <p:cNvPr id="4" name="Segnaposto piè di pagina 3"/>
          <p:cNvSpPr>
            <a:spLocks noGrp="1"/>
          </p:cNvSpPr>
          <p:nvPr>
            <p:ph type="ftr" sz="quarter" idx="11"/>
          </p:nvPr>
        </p:nvSpPr>
        <p:spPr/>
        <p:txBody>
          <a:bodyPr/>
          <a:lstStyle/>
          <a:p>
            <a:r>
              <a:rPr lang="it-IT"/>
              <a:t>Mariella Groppi Formatrice Senza Zaino</a:t>
            </a:r>
          </a:p>
        </p:txBody>
      </p:sp>
      <p:sp>
        <p:nvSpPr>
          <p:cNvPr id="13317" name="Rectangle 2"/>
          <p:cNvSpPr txBox="1">
            <a:spLocks noChangeArrowheads="1"/>
          </p:cNvSpPr>
          <p:nvPr/>
        </p:nvSpPr>
        <p:spPr bwMode="auto">
          <a:xfrm>
            <a:off x="285720" y="1142984"/>
            <a:ext cx="8643998" cy="5286412"/>
          </a:xfrm>
          <a:prstGeom prst="rect">
            <a:avLst/>
          </a:prstGeom>
          <a:solidFill>
            <a:schemeClr val="accent2">
              <a:lumMod val="20000"/>
              <a:lumOff val="80000"/>
            </a:schemeClr>
          </a:solidFill>
          <a:ln w="9525">
            <a:solidFill>
              <a:schemeClr val="accent1"/>
            </a:solidFill>
            <a:miter lim="800000"/>
            <a:headEnd/>
            <a:tailEnd/>
          </a:ln>
        </p:spPr>
        <p:txBody>
          <a:bodyPr lIns="104304" tIns="52152" rIns="104304" bIns="52152"/>
          <a:lstStyle/>
          <a:p>
            <a:pPr>
              <a:buFont typeface="Arial" charset="0"/>
              <a:buChar char="•"/>
            </a:pPr>
            <a:r>
              <a:rPr lang="it-IT" sz="3600" dirty="0"/>
              <a:t>Costruire le IPU in classe permette all’insegnante di osservare lo studente in relazione a specifici </a:t>
            </a:r>
            <a:r>
              <a:rPr lang="it-IT" sz="3600" u="sng" dirty="0"/>
              <a:t>indicatori di competenza:</a:t>
            </a:r>
            <a:endParaRPr lang="it-IT" sz="3600" dirty="0"/>
          </a:p>
          <a:p>
            <a:pPr>
              <a:buFont typeface="Arial" charset="0"/>
              <a:buChar char="•"/>
            </a:pPr>
            <a:r>
              <a:rPr lang="it-IT" sz="3200" i="1" dirty="0"/>
              <a:t>Autonomia</a:t>
            </a:r>
          </a:p>
          <a:p>
            <a:pPr>
              <a:buFont typeface="Arial" charset="0"/>
              <a:buChar char="•"/>
            </a:pPr>
            <a:r>
              <a:rPr lang="it-IT" sz="3200" i="1" dirty="0"/>
              <a:t>Relazione</a:t>
            </a:r>
          </a:p>
          <a:p>
            <a:pPr>
              <a:buFont typeface="Arial" charset="0"/>
              <a:buChar char="•"/>
            </a:pPr>
            <a:r>
              <a:rPr lang="it-IT" sz="3200" i="1" dirty="0"/>
              <a:t>Partecipazione</a:t>
            </a:r>
          </a:p>
          <a:p>
            <a:pPr>
              <a:buFont typeface="Arial" charset="0"/>
              <a:buChar char="•"/>
            </a:pPr>
            <a:r>
              <a:rPr lang="it-IT" sz="3200" i="1" dirty="0"/>
              <a:t>Responsabilità</a:t>
            </a:r>
          </a:p>
          <a:p>
            <a:pPr>
              <a:buFont typeface="Arial" charset="0"/>
              <a:buChar char="•"/>
            </a:pPr>
            <a:r>
              <a:rPr lang="it-IT" sz="3200" i="1" dirty="0"/>
              <a:t>Flessibilità</a:t>
            </a:r>
          </a:p>
          <a:p>
            <a:pPr>
              <a:buFont typeface="Arial" charset="0"/>
              <a:buChar char="•"/>
            </a:pPr>
            <a:r>
              <a:rPr lang="it-IT" sz="3200" i="1" dirty="0"/>
              <a:t>Consapevolezza </a:t>
            </a:r>
            <a:endParaRPr lang="it-IT" sz="3200" b="1" i="1" dirty="0">
              <a:latin typeface="Lucida Sans Unicode"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data 3"/>
          <p:cNvSpPr txBox="1">
            <a:spLocks noGrp="1"/>
          </p:cNvSpPr>
          <p:nvPr/>
        </p:nvSpPr>
        <p:spPr bwMode="auto">
          <a:xfrm>
            <a:off x="456816" y="6229826"/>
            <a:ext cx="2134368" cy="232129"/>
          </a:xfrm>
          <a:prstGeom prst="rect">
            <a:avLst/>
          </a:prstGeom>
          <a:noFill/>
          <a:ln w="9525">
            <a:noFill/>
            <a:miter lim="800000"/>
            <a:headEnd/>
            <a:tailEnd/>
          </a:ln>
        </p:spPr>
        <p:txBody>
          <a:bodyPr lIns="104304" tIns="52152" rIns="104304" bIns="52152"/>
          <a:lstStyle/>
          <a:p>
            <a:r>
              <a:rPr lang="it-IT" sz="1100"/>
              <a:t>www.senzazino.it</a:t>
            </a:r>
          </a:p>
        </p:txBody>
      </p:sp>
      <p:sp>
        <p:nvSpPr>
          <p:cNvPr id="5" name="Segnaposto piè di pagina 4"/>
          <p:cNvSpPr>
            <a:spLocks noGrp="1"/>
          </p:cNvSpPr>
          <p:nvPr>
            <p:ph type="ftr" sz="quarter" idx="11"/>
          </p:nvPr>
        </p:nvSpPr>
        <p:spPr/>
        <p:txBody>
          <a:bodyPr/>
          <a:lstStyle/>
          <a:p>
            <a:r>
              <a:rPr lang="it-IT"/>
              <a:t>Mariella Groppi Formatrice Senza Zaino</a:t>
            </a:r>
          </a:p>
        </p:txBody>
      </p:sp>
      <p:sp>
        <p:nvSpPr>
          <p:cNvPr id="14339" name="Rectangle 2"/>
          <p:cNvSpPr>
            <a:spLocks noGrp="1" noChangeArrowheads="1"/>
          </p:cNvSpPr>
          <p:nvPr>
            <p:ph type="title" idx="4294967295"/>
          </p:nvPr>
        </p:nvSpPr>
        <p:spPr>
          <a:xfrm>
            <a:off x="0" y="252413"/>
            <a:ext cx="9144000" cy="1033462"/>
          </a:xfrm>
        </p:spPr>
        <p:txBody>
          <a:bodyPr>
            <a:normAutofit fontScale="90000"/>
          </a:bodyPr>
          <a:lstStyle/>
          <a:p>
            <a:pPr algn="l"/>
            <a:br>
              <a:rPr lang="it-IT" sz="4500" dirty="0">
                <a:latin typeface="Lucida Sans Unicode" pitchFamily="34" charset="0"/>
                <a:ea typeface="ＭＳ Ｐゴシック" pitchFamily="34" charset="-128"/>
              </a:rPr>
            </a:br>
            <a:r>
              <a:rPr lang="it-IT" sz="4500" dirty="0">
                <a:latin typeface="Lucida Sans Unicode" pitchFamily="34" charset="0"/>
                <a:ea typeface="ＭＳ Ｐゴシック" pitchFamily="34" charset="-128"/>
              </a:rPr>
              <a:t>Le IPU sono  un </a:t>
            </a:r>
            <a:r>
              <a:rPr lang="it-IT" sz="4500" u="sng" dirty="0">
                <a:latin typeface="Lucida Sans Unicode" pitchFamily="34" charset="0"/>
                <a:ea typeface="ＭＳ Ｐゴシック" pitchFamily="34" charset="-128"/>
              </a:rPr>
              <a:t>compito autentico</a:t>
            </a:r>
            <a:endParaRPr lang="it-IT" sz="3200" u="sng" dirty="0">
              <a:latin typeface="Lucida Sans Unicode" pitchFamily="34" charset="0"/>
              <a:ea typeface="ＭＳ Ｐゴシック" pitchFamily="34" charset="-128"/>
            </a:endParaRPr>
          </a:p>
        </p:txBody>
      </p:sp>
      <p:sp>
        <p:nvSpPr>
          <p:cNvPr id="14341" name="Rectangle 2"/>
          <p:cNvSpPr txBox="1">
            <a:spLocks noChangeArrowheads="1"/>
          </p:cNvSpPr>
          <p:nvPr/>
        </p:nvSpPr>
        <p:spPr bwMode="auto">
          <a:xfrm>
            <a:off x="428596" y="1643050"/>
            <a:ext cx="8456287" cy="4827399"/>
          </a:xfrm>
          <a:prstGeom prst="rect">
            <a:avLst/>
          </a:prstGeom>
          <a:solidFill>
            <a:schemeClr val="accent2">
              <a:lumMod val="20000"/>
              <a:lumOff val="80000"/>
            </a:schemeClr>
          </a:solidFill>
          <a:ln w="9525">
            <a:solidFill>
              <a:schemeClr val="accent1"/>
            </a:solidFill>
            <a:miter lim="800000"/>
            <a:headEnd/>
            <a:tailEnd/>
          </a:ln>
        </p:spPr>
        <p:txBody>
          <a:bodyPr lIns="104304" tIns="52152" rIns="104304" bIns="52152"/>
          <a:lstStyle/>
          <a:p>
            <a:pPr>
              <a:buFont typeface="Arial" charset="0"/>
              <a:buChar char="•"/>
            </a:pPr>
            <a:r>
              <a:rPr lang="it-IT" sz="3600" dirty="0"/>
              <a:t>Costruire le IPU in classe secondo il metodo delle 4 R è un compito autentico (di realtà):</a:t>
            </a:r>
          </a:p>
          <a:p>
            <a:pPr>
              <a:buFont typeface="Arial" charset="0"/>
              <a:buChar char="•"/>
            </a:pPr>
            <a:r>
              <a:rPr lang="it-IT" sz="2000" dirty="0"/>
              <a:t>risolvere una situazione problematica in contesti di apprendimento significativi e reali</a:t>
            </a:r>
          </a:p>
          <a:p>
            <a:pPr>
              <a:buFont typeface="Arial" charset="0"/>
              <a:buChar char="•"/>
            </a:pPr>
            <a:endParaRPr lang="it-IT" sz="2000" dirty="0"/>
          </a:p>
          <a:p>
            <a:pPr>
              <a:buFont typeface="Arial" charset="0"/>
              <a:buChar char="•"/>
            </a:pPr>
            <a:r>
              <a:rPr lang="it-IT" sz="2000" dirty="0"/>
              <a:t>mettere lo studente al centro del processo di apprendimento</a:t>
            </a:r>
          </a:p>
          <a:p>
            <a:pPr>
              <a:buFont typeface="Arial" charset="0"/>
              <a:buChar char="•"/>
            </a:pPr>
            <a:endParaRPr lang="it-IT" sz="2000" dirty="0"/>
          </a:p>
          <a:p>
            <a:pPr>
              <a:buFont typeface="Arial" charset="0"/>
              <a:buChar char="•"/>
            </a:pPr>
            <a:r>
              <a:rPr lang="it-IT" sz="2000" dirty="0"/>
              <a:t>offrire allo studente la possibilità di comunicare, collaborare, ricercare e confrontarsi con i compagni attraverso attività di gruppo</a:t>
            </a:r>
          </a:p>
          <a:p>
            <a:pPr>
              <a:buFont typeface="Arial" charset="0"/>
              <a:buChar char="•"/>
            </a:pPr>
            <a:endParaRPr lang="it-IT" sz="2000" dirty="0"/>
          </a:p>
          <a:p>
            <a:pPr>
              <a:buFont typeface="Arial" charset="0"/>
              <a:buChar char="•"/>
            </a:pPr>
            <a:r>
              <a:rPr lang="it-IT" sz="2000" dirty="0"/>
              <a:t>coinvolgere gli studenti nella valutazione attraverso l’autovalutazione del proprio prodotto, nella riflessione sul compito svolto …</a:t>
            </a:r>
          </a:p>
          <a:p>
            <a:endParaRPr lang="it-IT" sz="2000" dirty="0"/>
          </a:p>
          <a:p>
            <a:pPr>
              <a:buFont typeface="Arial" charset="0"/>
              <a:buChar char="•"/>
            </a:pPr>
            <a:endParaRPr lang="it-IT" sz="2000" dirty="0"/>
          </a:p>
          <a:p>
            <a:pPr>
              <a:buFont typeface="Arial" charset="0"/>
              <a:buChar char="•"/>
            </a:pPr>
            <a:endParaRPr lang="it-IT" sz="3600" b="1" i="1" dirty="0">
              <a:latin typeface="Lucida Sans Unicode"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p:txBody>
          <a:bodyPr/>
          <a:lstStyle/>
          <a:p>
            <a:r>
              <a:rPr lang="it-IT"/>
              <a:t>Mariella Groppi Formatrice Senza Zaino</a:t>
            </a:r>
          </a:p>
        </p:txBody>
      </p:sp>
      <p:sp>
        <p:nvSpPr>
          <p:cNvPr id="7170" name="Shape 147"/>
          <p:cNvSpPr txBox="1">
            <a:spLocks noGrp="1"/>
          </p:cNvSpPr>
          <p:nvPr>
            <p:ph type="title" idx="4294967295"/>
          </p:nvPr>
        </p:nvSpPr>
        <p:spPr>
          <a:xfrm>
            <a:off x="0" y="274638"/>
            <a:ext cx="8229600" cy="1143000"/>
          </a:xfrm>
        </p:spPr>
        <p:txBody>
          <a:bodyPr tIns="45700" bIns="45700"/>
          <a:lstStyle/>
          <a:p>
            <a:pPr algn="ctr" eaLnBrk="1" hangingPunct="1">
              <a:buClr>
                <a:srgbClr val="FF822D"/>
              </a:buClr>
              <a:buSzPct val="25000"/>
              <a:buFont typeface="Tahoma" pitchFamily="34" charset="0"/>
              <a:buNone/>
            </a:pPr>
            <a:r>
              <a:rPr lang="en-US" sz="2800" b="1" dirty="0">
                <a:latin typeface="Tahoma" pitchFamily="34" charset="0"/>
                <a:cs typeface="Tahoma" pitchFamily="34" charset="0"/>
                <a:sym typeface="Tahoma" pitchFamily="34" charset="0"/>
              </a:rPr>
              <a:t>Procedure </a:t>
            </a:r>
            <a:br>
              <a:rPr lang="en-US" sz="2800" b="1" dirty="0">
                <a:latin typeface="Tahoma" pitchFamily="34" charset="0"/>
                <a:cs typeface="Tahoma" pitchFamily="34" charset="0"/>
                <a:sym typeface="Tahoma" pitchFamily="34" charset="0"/>
              </a:rPr>
            </a:br>
            <a:r>
              <a:rPr lang="en-US" sz="2800" b="1" dirty="0" err="1">
                <a:latin typeface="Tahoma" pitchFamily="34" charset="0"/>
                <a:cs typeface="Tahoma" pitchFamily="34" charset="0"/>
                <a:sym typeface="Tahoma" pitchFamily="34" charset="0"/>
              </a:rPr>
              <a:t>metodologico</a:t>
            </a:r>
            <a:r>
              <a:rPr lang="en-US" sz="2800" b="1" dirty="0">
                <a:latin typeface="Tahoma" pitchFamily="34" charset="0"/>
                <a:cs typeface="Tahoma" pitchFamily="34" charset="0"/>
                <a:sym typeface="Tahoma" pitchFamily="34" charset="0"/>
              </a:rPr>
              <a:t>/</a:t>
            </a:r>
            <a:r>
              <a:rPr lang="en-US" sz="2800" b="1" dirty="0" err="1">
                <a:latin typeface="Tahoma" pitchFamily="34" charset="0"/>
                <a:cs typeface="Tahoma" pitchFamily="34" charset="0"/>
                <a:sym typeface="Tahoma" pitchFamily="34" charset="0"/>
              </a:rPr>
              <a:t>organizzative</a:t>
            </a:r>
            <a:endParaRPr lang="en-US" sz="2800" b="1" dirty="0">
              <a:latin typeface="Tahoma" pitchFamily="34" charset="0"/>
              <a:cs typeface="Tahoma" pitchFamily="34" charset="0"/>
              <a:sym typeface="Tahoma" pitchFamily="34" charset="0"/>
            </a:endParaRPr>
          </a:p>
        </p:txBody>
      </p:sp>
      <p:sp>
        <p:nvSpPr>
          <p:cNvPr id="7171" name="Shape 148"/>
          <p:cNvSpPr txBox="1">
            <a:spLocks noChangeArrowheads="1"/>
          </p:cNvSpPr>
          <p:nvPr/>
        </p:nvSpPr>
        <p:spPr bwMode="auto">
          <a:xfrm>
            <a:off x="179388" y="1268413"/>
            <a:ext cx="8713787" cy="1368425"/>
          </a:xfrm>
          <a:prstGeom prst="rect">
            <a:avLst/>
          </a:prstGeom>
          <a:noFill/>
          <a:ln w="9525">
            <a:noFill/>
            <a:miter lim="800000"/>
            <a:headEnd/>
            <a:tailEnd/>
          </a:ln>
        </p:spPr>
        <p:txBody>
          <a:bodyPr lIns="91425" tIns="45700" rIns="91425" bIns="45700" anchor="ctr"/>
          <a:lstStyle/>
          <a:p>
            <a:pPr algn="ctr">
              <a:buClr>
                <a:srgbClr val="0000CC"/>
              </a:buClr>
              <a:buSzPct val="25000"/>
              <a:buFont typeface="Tahoma" pitchFamily="34" charset="0"/>
              <a:buNone/>
            </a:pPr>
            <a:r>
              <a:rPr lang="en-US" sz="2800" b="1" dirty="0">
                <a:solidFill>
                  <a:srgbClr val="0000CC"/>
                </a:solidFill>
                <a:latin typeface="Tahoma" pitchFamily="34" charset="0"/>
                <a:cs typeface="Tahoma" pitchFamily="34" charset="0"/>
                <a:sym typeface="Tahoma" pitchFamily="34" charset="0"/>
              </a:rPr>
              <a:t>La nostra </a:t>
            </a:r>
            <a:r>
              <a:rPr lang="en-US" sz="2800" b="1" dirty="0" err="1">
                <a:solidFill>
                  <a:srgbClr val="0000CC"/>
                </a:solidFill>
                <a:latin typeface="Tahoma" pitchFamily="34" charset="0"/>
                <a:cs typeface="Tahoma" pitchFamily="34" charset="0"/>
                <a:sym typeface="Tahoma" pitchFamily="34" charset="0"/>
              </a:rPr>
              <a:t>giornata</a:t>
            </a:r>
            <a:r>
              <a:rPr lang="en-US" sz="2800" b="1" dirty="0">
                <a:solidFill>
                  <a:srgbClr val="0000CC"/>
                </a:solidFill>
                <a:latin typeface="Tahoma" pitchFamily="34" charset="0"/>
                <a:cs typeface="Tahoma" pitchFamily="34" charset="0"/>
                <a:sym typeface="Tahoma" pitchFamily="34" charset="0"/>
              </a:rPr>
              <a:t> </a:t>
            </a:r>
            <a:r>
              <a:rPr lang="en-US" sz="2800" b="1" dirty="0" err="1">
                <a:solidFill>
                  <a:srgbClr val="0000CC"/>
                </a:solidFill>
                <a:latin typeface="Tahoma" pitchFamily="34" charset="0"/>
                <a:cs typeface="Tahoma" pitchFamily="34" charset="0"/>
                <a:sym typeface="Tahoma" pitchFamily="34" charset="0"/>
              </a:rPr>
              <a:t>insieme</a:t>
            </a:r>
            <a:r>
              <a:rPr lang="en-US" sz="2800" b="1" dirty="0">
                <a:solidFill>
                  <a:srgbClr val="0000CC"/>
                </a:solidFill>
                <a:latin typeface="Tahoma" pitchFamily="34" charset="0"/>
                <a:cs typeface="Tahoma" pitchFamily="34" charset="0"/>
                <a:sym typeface="Tahoma" pitchFamily="34" charset="0"/>
              </a:rPr>
              <a:t>...</a:t>
            </a:r>
          </a:p>
        </p:txBody>
      </p:sp>
      <p:pic>
        <p:nvPicPr>
          <p:cNvPr id="7172" name="Shape 149"/>
          <p:cNvPicPr preferRelativeResize="0">
            <a:picLocks noChangeAspect="1" noChangeArrowheads="1"/>
          </p:cNvPicPr>
          <p:nvPr/>
        </p:nvPicPr>
        <p:blipFill>
          <a:blip r:embed="rId3"/>
          <a:srcRect/>
          <a:stretch>
            <a:fillRect/>
          </a:stretch>
        </p:blipFill>
        <p:spPr bwMode="auto">
          <a:xfrm>
            <a:off x="179388" y="2708275"/>
            <a:ext cx="2593975" cy="3889375"/>
          </a:xfrm>
          <a:prstGeom prst="rect">
            <a:avLst/>
          </a:prstGeom>
          <a:noFill/>
          <a:ln w="9525">
            <a:noFill/>
            <a:miter lim="800000"/>
            <a:headEnd/>
            <a:tailEnd/>
          </a:ln>
        </p:spPr>
      </p:pic>
      <p:pic>
        <p:nvPicPr>
          <p:cNvPr id="7173" name="Shape 150"/>
          <p:cNvPicPr preferRelativeResize="0">
            <a:picLocks noChangeAspect="1" noChangeArrowheads="1"/>
          </p:cNvPicPr>
          <p:nvPr/>
        </p:nvPicPr>
        <p:blipFill>
          <a:blip r:embed="rId4"/>
          <a:srcRect/>
          <a:stretch>
            <a:fillRect/>
          </a:stretch>
        </p:blipFill>
        <p:spPr bwMode="auto">
          <a:xfrm>
            <a:off x="3132138" y="2708275"/>
            <a:ext cx="2595562" cy="3889375"/>
          </a:xfrm>
          <a:prstGeom prst="rect">
            <a:avLst/>
          </a:prstGeom>
          <a:noFill/>
          <a:ln w="9525">
            <a:noFill/>
            <a:miter lim="800000"/>
            <a:headEnd/>
            <a:tailEnd/>
          </a:ln>
        </p:spPr>
      </p:pic>
      <p:pic>
        <p:nvPicPr>
          <p:cNvPr id="7174" name="Shape 151"/>
          <p:cNvPicPr preferRelativeResize="0">
            <a:picLocks noChangeAspect="1" noChangeArrowheads="1"/>
          </p:cNvPicPr>
          <p:nvPr/>
        </p:nvPicPr>
        <p:blipFill>
          <a:blip r:embed="rId5"/>
          <a:srcRect/>
          <a:stretch>
            <a:fillRect/>
          </a:stretch>
        </p:blipFill>
        <p:spPr bwMode="auto">
          <a:xfrm>
            <a:off x="6227763" y="2708275"/>
            <a:ext cx="2595562" cy="3889375"/>
          </a:xfrm>
          <a:prstGeom prst="rect">
            <a:avLst/>
          </a:prstGeom>
          <a:noFill/>
          <a:ln w="9525">
            <a:noFill/>
            <a:miter lim="800000"/>
            <a:headEnd/>
            <a:tailEnd/>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406912" y="0"/>
            <a:ext cx="8228449" cy="1828529"/>
          </a:xfrm>
        </p:spPr>
        <p:txBody>
          <a:bodyPr>
            <a:normAutofit fontScale="90000"/>
          </a:bodyPr>
          <a:lstStyle/>
          <a:p>
            <a:br>
              <a:rPr lang="it-IT" sz="4100" dirty="0">
                <a:latin typeface="Lucida Sans Unicode" pitchFamily="34" charset="0"/>
                <a:ea typeface="ＭＳ Ｐゴシック" pitchFamily="34" charset="-128"/>
              </a:rPr>
            </a:br>
            <a:br>
              <a:rPr lang="it-IT" sz="4100" dirty="0">
                <a:latin typeface="Lucida Sans Unicode" pitchFamily="34" charset="0"/>
                <a:ea typeface="ＭＳ Ｐゴシック" pitchFamily="34" charset="-128"/>
              </a:rPr>
            </a:br>
            <a:br>
              <a:rPr lang="it-IT" sz="4100" dirty="0">
                <a:latin typeface="Lucida Sans Unicode" pitchFamily="34" charset="0"/>
                <a:ea typeface="ＭＳ Ｐゴシック" pitchFamily="34" charset="-128"/>
              </a:rPr>
            </a:br>
            <a:r>
              <a:rPr lang="it-IT" sz="4100" dirty="0">
                <a:latin typeface="Lucida Sans Unicode" pitchFamily="34" charset="0"/>
                <a:ea typeface="ＭＳ Ｐゴシック" pitchFamily="34" charset="-128"/>
              </a:rPr>
              <a:t>Una proposta: le IPU </a:t>
            </a:r>
            <a:br>
              <a:rPr lang="it-IT" sz="4100" dirty="0">
                <a:latin typeface="Lucida Sans Unicode" pitchFamily="34" charset="0"/>
                <a:ea typeface="ＭＳ Ｐゴシック" pitchFamily="34" charset="-128"/>
              </a:rPr>
            </a:br>
            <a:endParaRPr lang="it-IT" dirty="0">
              <a:ea typeface="ＭＳ Ｐゴシック" pitchFamily="34" charset="-128"/>
            </a:endParaRPr>
          </a:p>
        </p:txBody>
      </p:sp>
      <p:sp>
        <p:nvSpPr>
          <p:cNvPr id="4099" name="Segnaposto contenuto 2"/>
          <p:cNvSpPr>
            <a:spLocks noGrp="1"/>
          </p:cNvSpPr>
          <p:nvPr>
            <p:ph idx="1"/>
          </p:nvPr>
        </p:nvSpPr>
        <p:spPr/>
        <p:txBody>
          <a:bodyPr/>
          <a:lstStyle/>
          <a:p>
            <a:pPr>
              <a:buFontTx/>
              <a:buNone/>
            </a:pPr>
            <a:endParaRPr lang="it-IT" b="1" dirty="0">
              <a:latin typeface="Lucida Sans Unicode" pitchFamily="34" charset="0"/>
              <a:ea typeface="ＭＳ Ｐゴシック" pitchFamily="34" charset="-128"/>
            </a:endParaRPr>
          </a:p>
          <a:p>
            <a:pPr algn="ctr">
              <a:buFontTx/>
              <a:buNone/>
            </a:pPr>
            <a:r>
              <a:rPr lang="it-IT" b="1" dirty="0">
                <a:latin typeface="Lucida Sans Unicode" pitchFamily="34" charset="0"/>
                <a:ea typeface="ＭＳ Ｐゴシック" pitchFamily="34" charset="-128"/>
              </a:rPr>
              <a:t>	</a:t>
            </a:r>
            <a:r>
              <a:rPr lang="it-IT" dirty="0">
                <a:latin typeface="Lucida Sans Unicode" pitchFamily="34" charset="0"/>
                <a:ea typeface="ＭＳ Ｐゴシック" pitchFamily="34" charset="-128"/>
              </a:rPr>
              <a:t>utilizzare </a:t>
            </a:r>
            <a:r>
              <a:rPr lang="it-IT" b="1" dirty="0">
                <a:latin typeface="Lucida Sans Unicode" pitchFamily="34" charset="0"/>
                <a:ea typeface="ＭＳ Ｐゴシック" pitchFamily="34" charset="-128"/>
              </a:rPr>
              <a:t>procedure</a:t>
            </a:r>
            <a:r>
              <a:rPr lang="it-IT" dirty="0">
                <a:latin typeface="Lucida Sans Unicode" pitchFamily="34" charset="0"/>
                <a:ea typeface="ＭＳ Ｐゴシック" pitchFamily="34" charset="-128"/>
              </a:rPr>
              <a:t> chiare e </a:t>
            </a:r>
            <a:r>
              <a:rPr lang="it-IT" b="1" dirty="0">
                <a:latin typeface="Lucida Sans Unicode" pitchFamily="34" charset="0"/>
                <a:ea typeface="ＭＳ Ｐゴシック" pitchFamily="34" charset="-128"/>
              </a:rPr>
              <a:t>condivise</a:t>
            </a:r>
            <a:r>
              <a:rPr lang="it-IT" dirty="0">
                <a:latin typeface="Lucida Sans Unicode" pitchFamily="34" charset="0"/>
                <a:ea typeface="ＭＳ Ｐゴシック" pitchFamily="34" charset="-128"/>
              </a:rPr>
              <a:t> ovvero:</a:t>
            </a:r>
            <a:endParaRPr lang="it-IT" sz="5000" dirty="0">
              <a:latin typeface="Lucida Sans Unicode" pitchFamily="34" charset="0"/>
              <a:ea typeface="ＭＳ Ｐゴシック" pitchFamily="34" charset="-128"/>
            </a:endParaRPr>
          </a:p>
          <a:p>
            <a:pPr algn="ctr">
              <a:buFontTx/>
              <a:buNone/>
            </a:pPr>
            <a:r>
              <a:rPr lang="it-IT" sz="5000" dirty="0">
                <a:latin typeface="Lucida Sans Unicode" pitchFamily="34" charset="0"/>
                <a:ea typeface="ＭＳ Ｐゴシック" pitchFamily="34" charset="-128"/>
              </a:rPr>
              <a:t>LE ISTRUZIONI PER L</a:t>
            </a:r>
            <a:r>
              <a:rPr lang="it-IT" altLang="it-IT" sz="5000" dirty="0">
                <a:latin typeface="Lucida Sans Unicode" pitchFamily="34" charset="0"/>
                <a:ea typeface="ＭＳ Ｐゴシック" pitchFamily="34" charset="-128"/>
              </a:rPr>
              <a:t>’</a:t>
            </a:r>
            <a:r>
              <a:rPr lang="it-IT" sz="5000" dirty="0">
                <a:latin typeface="Lucida Sans Unicode" pitchFamily="34" charset="0"/>
                <a:ea typeface="ＭＳ Ｐゴシック" pitchFamily="34" charset="-128"/>
              </a:rPr>
              <a:t>USO</a:t>
            </a:r>
            <a:endParaRPr lang="it-IT" sz="4100" b="1" dirty="0">
              <a:latin typeface="Lucida Sans Unicode" pitchFamily="34" charset="0"/>
              <a:ea typeface="ＭＳ Ｐゴシック" pitchFamily="34" charset="-128"/>
            </a:endParaRPr>
          </a:p>
          <a:p>
            <a:endParaRPr lang="it-IT" dirty="0">
              <a:ea typeface="ＭＳ Ｐゴシック" pitchFamily="34" charset="-128"/>
            </a:endParaRPr>
          </a:p>
        </p:txBody>
      </p:sp>
      <p:sp>
        <p:nvSpPr>
          <p:cNvPr id="4" name="Segnaposto piè di pagina 3"/>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piè di pagina 9"/>
          <p:cNvSpPr>
            <a:spLocks noGrp="1"/>
          </p:cNvSpPr>
          <p:nvPr>
            <p:ph type="ftr" sz="quarter" idx="11"/>
          </p:nvPr>
        </p:nvSpPr>
        <p:spPr/>
        <p:txBody>
          <a:bodyPr/>
          <a:lstStyle/>
          <a:p>
            <a:r>
              <a:rPr lang="it-IT"/>
              <a:t>Mariella Groppi Formatrice Senza Zaino</a:t>
            </a:r>
          </a:p>
        </p:txBody>
      </p:sp>
      <p:sp>
        <p:nvSpPr>
          <p:cNvPr id="8196" name="Shape 159"/>
          <p:cNvSpPr txBox="1">
            <a:spLocks noChangeArrowheads="1"/>
          </p:cNvSpPr>
          <p:nvPr/>
        </p:nvSpPr>
        <p:spPr bwMode="auto">
          <a:xfrm>
            <a:off x="5214942" y="714356"/>
            <a:ext cx="2881312" cy="1311275"/>
          </a:xfrm>
          <a:prstGeom prst="rect">
            <a:avLst/>
          </a:prstGeom>
          <a:noFill/>
          <a:ln w="9525">
            <a:noFill/>
            <a:miter lim="800000"/>
            <a:headEnd/>
            <a:tailEnd/>
          </a:ln>
        </p:spPr>
        <p:txBody>
          <a:bodyPr lIns="91425" tIns="45700" rIns="91425" bIns="45700"/>
          <a:lstStyle/>
          <a:p>
            <a:pPr>
              <a:buClr>
                <a:srgbClr val="3366FF"/>
              </a:buClr>
              <a:buSzPct val="25000"/>
              <a:buFont typeface="Tahoma" pitchFamily="34" charset="0"/>
              <a:buNone/>
            </a:pPr>
            <a:r>
              <a:rPr lang="en-US" sz="2000" b="1" dirty="0">
                <a:latin typeface="Tahoma" pitchFamily="34" charset="0"/>
                <a:cs typeface="Tahoma" pitchFamily="34" charset="0"/>
                <a:sym typeface="Tahoma" pitchFamily="34" charset="0"/>
              </a:rPr>
              <a:t>La </a:t>
            </a:r>
            <a:r>
              <a:rPr lang="en-US" sz="2000" b="1" dirty="0" err="1">
                <a:latin typeface="Tahoma" pitchFamily="34" charset="0"/>
                <a:cs typeface="Tahoma" pitchFamily="34" charset="0"/>
                <a:sym typeface="Tahoma" pitchFamily="34" charset="0"/>
              </a:rPr>
              <a:t>turnazione</a:t>
            </a:r>
            <a:r>
              <a:rPr lang="en-US" sz="2000" b="1" dirty="0">
                <a:latin typeface="Tahoma" pitchFamily="34" charset="0"/>
                <a:cs typeface="Tahoma" pitchFamily="34" charset="0"/>
                <a:sym typeface="Tahoma" pitchFamily="34" charset="0"/>
              </a:rPr>
              <a:t> </a:t>
            </a:r>
            <a:r>
              <a:rPr lang="en-US" sz="2000" b="1" dirty="0" err="1">
                <a:latin typeface="Tahoma" pitchFamily="34" charset="0"/>
                <a:cs typeface="Tahoma" pitchFamily="34" charset="0"/>
                <a:sym typeface="Tahoma" pitchFamily="34" charset="0"/>
              </a:rPr>
              <a:t>settimanale</a:t>
            </a:r>
            <a:r>
              <a:rPr lang="en-US" sz="2000" b="1" dirty="0">
                <a:latin typeface="Tahoma" pitchFamily="34" charset="0"/>
                <a:cs typeface="Tahoma" pitchFamily="34" charset="0"/>
                <a:sym typeface="Tahoma" pitchFamily="34" charset="0"/>
              </a:rPr>
              <a:t> </a:t>
            </a:r>
            <a:r>
              <a:rPr lang="en-US" sz="2000" b="1" dirty="0" err="1">
                <a:latin typeface="Tahoma" pitchFamily="34" charset="0"/>
                <a:cs typeface="Tahoma" pitchFamily="34" charset="0"/>
                <a:sym typeface="Tahoma" pitchFamily="34" charset="0"/>
              </a:rPr>
              <a:t>dei</a:t>
            </a:r>
            <a:r>
              <a:rPr lang="en-US" sz="2000" b="1" dirty="0">
                <a:latin typeface="Tahoma" pitchFamily="34" charset="0"/>
                <a:cs typeface="Tahoma" pitchFamily="34" charset="0"/>
                <a:sym typeface="Tahoma" pitchFamily="34" charset="0"/>
              </a:rPr>
              <a:t> </a:t>
            </a:r>
            <a:r>
              <a:rPr lang="en-US" sz="2000" b="1" dirty="0" err="1">
                <a:latin typeface="Tahoma" pitchFamily="34" charset="0"/>
                <a:cs typeface="Tahoma" pitchFamily="34" charset="0"/>
                <a:sym typeface="Tahoma" pitchFamily="34" charset="0"/>
              </a:rPr>
              <a:t>compiti</a:t>
            </a:r>
            <a:r>
              <a:rPr lang="en-US" sz="2000" b="1" dirty="0">
                <a:latin typeface="Tahoma" pitchFamily="34" charset="0"/>
                <a:cs typeface="Tahoma" pitchFamily="34" charset="0"/>
                <a:sym typeface="Tahoma" pitchFamily="34" charset="0"/>
              </a:rPr>
              <a:t> </a:t>
            </a:r>
            <a:br>
              <a:rPr lang="en-US" sz="2000" b="1" dirty="0">
                <a:solidFill>
                  <a:srgbClr val="3366FF"/>
                </a:solidFill>
                <a:latin typeface="Tahoma" pitchFamily="34" charset="0"/>
                <a:cs typeface="Tahoma" pitchFamily="34" charset="0"/>
                <a:sym typeface="Tahoma" pitchFamily="34" charset="0"/>
              </a:rPr>
            </a:br>
            <a:endParaRPr lang="en-US" sz="2000" b="1" dirty="0">
              <a:solidFill>
                <a:srgbClr val="3366FF"/>
              </a:solidFill>
              <a:latin typeface="Tahoma" pitchFamily="34" charset="0"/>
              <a:cs typeface="Tahoma" pitchFamily="34" charset="0"/>
              <a:sym typeface="Tahoma" pitchFamily="34" charset="0"/>
            </a:endParaRPr>
          </a:p>
        </p:txBody>
      </p:sp>
      <p:pic>
        <p:nvPicPr>
          <p:cNvPr id="8197" name="Shape 160"/>
          <p:cNvPicPr preferRelativeResize="0">
            <a:picLocks noChangeAspect="1" noChangeArrowheads="1"/>
          </p:cNvPicPr>
          <p:nvPr/>
        </p:nvPicPr>
        <p:blipFill>
          <a:blip r:embed="rId3"/>
          <a:srcRect/>
          <a:stretch>
            <a:fillRect/>
          </a:stretch>
        </p:blipFill>
        <p:spPr bwMode="auto">
          <a:xfrm>
            <a:off x="4356100" y="2708275"/>
            <a:ext cx="4572000" cy="3600450"/>
          </a:xfrm>
          <a:prstGeom prst="rect">
            <a:avLst/>
          </a:prstGeom>
          <a:noFill/>
          <a:ln w="9525">
            <a:noFill/>
            <a:miter lim="800000"/>
            <a:headEnd/>
            <a:tailEnd/>
          </a:ln>
        </p:spPr>
      </p:pic>
      <p:pic>
        <p:nvPicPr>
          <p:cNvPr id="8" name="Shape 169"/>
          <p:cNvPicPr preferRelativeResize="0">
            <a:picLocks noChangeAspect="1" noChangeArrowheads="1"/>
          </p:cNvPicPr>
          <p:nvPr/>
        </p:nvPicPr>
        <p:blipFill>
          <a:blip r:embed="rId4" cstate="print"/>
          <a:srcRect/>
          <a:stretch>
            <a:fillRect/>
          </a:stretch>
        </p:blipFill>
        <p:spPr bwMode="auto">
          <a:xfrm>
            <a:off x="285720" y="3071810"/>
            <a:ext cx="2936588" cy="3371861"/>
          </a:xfrm>
          <a:prstGeom prst="rect">
            <a:avLst/>
          </a:prstGeom>
          <a:noFill/>
          <a:ln w="9525">
            <a:noFill/>
            <a:miter lim="800000"/>
            <a:headEnd/>
            <a:tailEnd/>
          </a:ln>
        </p:spPr>
      </p:pic>
      <p:sp>
        <p:nvSpPr>
          <p:cNvPr id="9" name="Shape 167"/>
          <p:cNvSpPr txBox="1">
            <a:spLocks/>
          </p:cNvSpPr>
          <p:nvPr/>
        </p:nvSpPr>
        <p:spPr>
          <a:xfrm>
            <a:off x="214282" y="1357298"/>
            <a:ext cx="4103688" cy="1223963"/>
          </a:xfrm>
          <a:prstGeom prst="rect">
            <a:avLst/>
          </a:prstGeom>
        </p:spPr>
        <p:txBody>
          <a:bodyPr vert="horz" lIns="91440" tIns="45700" rIns="91440" bIns="45700" rtlCol="0" anchor="ctr">
            <a:normAutofit fontScale="97500"/>
          </a:bodyPr>
          <a:lstStyle/>
          <a:p>
            <a:pPr marL="0" marR="0" lvl="0" indent="0" algn="ctr" defTabSz="914400" rtl="0" eaLnBrk="1" fontAlgn="auto" latinLnBrk="0" hangingPunct="1">
              <a:lnSpc>
                <a:spcPct val="100000"/>
              </a:lnSpc>
              <a:spcBef>
                <a:spcPct val="0"/>
              </a:spcBef>
              <a:spcAft>
                <a:spcPts val="0"/>
              </a:spcAft>
              <a:buClr>
                <a:srgbClr val="3366FF"/>
              </a:buClr>
              <a:buSzPct val="25000"/>
              <a:buFont typeface="Tahoma" pitchFamily="34" charset="0"/>
              <a:buNone/>
              <a:tabLst/>
              <a:defRPr/>
            </a:pPr>
            <a:r>
              <a:rPr kumimoji="0" lang="en-US" sz="2000" b="1" i="0" u="none" strike="noStrike" kern="1200" cap="none" spc="0" normalizeH="0" baseline="0" noProof="0" dirty="0" err="1">
                <a:ln>
                  <a:noFill/>
                </a:ln>
                <a:effectLst/>
                <a:uLnTx/>
                <a:uFillTx/>
                <a:latin typeface="Tahoma" pitchFamily="34" charset="0"/>
                <a:ea typeface="+mj-ea"/>
                <a:cs typeface="Tahoma" pitchFamily="34" charset="0"/>
                <a:sym typeface="Tahoma" pitchFamily="34" charset="0"/>
              </a:rPr>
              <a:t>Dividiamoci</a:t>
            </a:r>
            <a:r>
              <a:rPr kumimoji="0" lang="en-US" sz="2000" b="1" i="0" u="none" strike="noStrike" kern="1200" cap="none" spc="0" normalizeH="0" baseline="0" noProof="0" dirty="0">
                <a:ln>
                  <a:noFill/>
                </a:ln>
                <a:effectLst/>
                <a:uLnTx/>
                <a:uFillTx/>
                <a:latin typeface="Tahoma" pitchFamily="34" charset="0"/>
                <a:ea typeface="+mj-ea"/>
                <a:cs typeface="Tahoma" pitchFamily="34" charset="0"/>
                <a:sym typeface="Tahoma" pitchFamily="34" charset="0"/>
              </a:rPr>
              <a:t> </a:t>
            </a:r>
            <a:r>
              <a:rPr kumimoji="0" lang="en-US" sz="2000" b="1" i="0" u="none" strike="noStrike" kern="1200" cap="none" spc="0" normalizeH="0" baseline="0" noProof="0" dirty="0" err="1">
                <a:ln>
                  <a:noFill/>
                </a:ln>
                <a:effectLst/>
                <a:uLnTx/>
                <a:uFillTx/>
                <a:latin typeface="Tahoma" pitchFamily="34" charset="0"/>
                <a:ea typeface="+mj-ea"/>
                <a:cs typeface="Tahoma" pitchFamily="34" charset="0"/>
                <a:sym typeface="Tahoma" pitchFamily="34" charset="0"/>
              </a:rPr>
              <a:t>nelle</a:t>
            </a:r>
            <a:r>
              <a:rPr kumimoji="0" lang="en-US" sz="2000" b="1" i="0" u="none" strike="noStrike" kern="1200" cap="none" spc="0" normalizeH="0" baseline="0" noProof="0" dirty="0">
                <a:ln>
                  <a:noFill/>
                </a:ln>
                <a:effectLst/>
                <a:uLnTx/>
                <a:uFillTx/>
                <a:latin typeface="Tahoma" pitchFamily="34" charset="0"/>
                <a:ea typeface="+mj-ea"/>
                <a:cs typeface="Tahoma" pitchFamily="34" charset="0"/>
                <a:sym typeface="Tahoma" pitchFamily="34" charset="0"/>
              </a:rPr>
              <a:t> </a:t>
            </a:r>
            <a:r>
              <a:rPr kumimoji="0" lang="en-US" sz="2000" b="1" i="0" u="none" strike="noStrike" kern="1200" cap="none" spc="0" normalizeH="0" baseline="0" noProof="0" dirty="0" err="1">
                <a:ln>
                  <a:noFill/>
                </a:ln>
                <a:effectLst/>
                <a:uLnTx/>
                <a:uFillTx/>
                <a:latin typeface="Tahoma" pitchFamily="34" charset="0"/>
                <a:ea typeface="+mj-ea"/>
                <a:cs typeface="Tahoma" pitchFamily="34" charset="0"/>
                <a:sym typeface="Tahoma" pitchFamily="34" charset="0"/>
              </a:rPr>
              <a:t>classi</a:t>
            </a:r>
            <a:r>
              <a:rPr kumimoji="0" lang="en-US" sz="2000" b="1" i="0" u="none" strike="noStrike" kern="1200" cap="none" spc="0" normalizeH="0" baseline="0" noProof="0" dirty="0">
                <a:ln>
                  <a:noFill/>
                </a:ln>
                <a:effectLst/>
                <a:uLnTx/>
                <a:uFillTx/>
                <a:latin typeface="Tahoma" pitchFamily="34" charset="0"/>
                <a:ea typeface="+mj-ea"/>
                <a:cs typeface="Tahoma" pitchFamily="34" charset="0"/>
                <a:sym typeface="Tahoma" pitchFamily="34" charset="0"/>
              </a:rPr>
              <a:t> </a:t>
            </a:r>
            <a:r>
              <a:rPr kumimoji="0" lang="en-US" sz="2000" b="1" i="0" u="none" strike="noStrike" kern="1200" cap="none" spc="0" normalizeH="0" baseline="0" noProof="0" dirty="0" err="1">
                <a:ln>
                  <a:noFill/>
                </a:ln>
                <a:effectLst/>
                <a:uLnTx/>
                <a:uFillTx/>
                <a:latin typeface="Tahoma" pitchFamily="34" charset="0"/>
                <a:ea typeface="+mj-ea"/>
                <a:cs typeface="Tahoma" pitchFamily="34" charset="0"/>
                <a:sym typeface="Tahoma" pitchFamily="34" charset="0"/>
              </a:rPr>
              <a:t>quando</a:t>
            </a:r>
            <a:r>
              <a:rPr kumimoji="0" lang="en-US" sz="2000" b="1" i="0" u="none" strike="noStrike" kern="1200" cap="none" spc="0" normalizeH="0" baseline="0" noProof="0" dirty="0">
                <a:ln>
                  <a:noFill/>
                </a:ln>
                <a:effectLst/>
                <a:uLnTx/>
                <a:uFillTx/>
                <a:latin typeface="Tahoma" pitchFamily="34" charset="0"/>
                <a:ea typeface="+mj-ea"/>
                <a:cs typeface="Tahoma" pitchFamily="34" charset="0"/>
                <a:sym typeface="Tahoma" pitchFamily="34" charset="0"/>
              </a:rPr>
              <a:t> la </a:t>
            </a:r>
            <a:r>
              <a:rPr kumimoji="0" lang="en-US" sz="2000" b="1" i="0" u="none" strike="noStrike" kern="1200" cap="none" spc="0" normalizeH="0" baseline="0" noProof="0" dirty="0" err="1">
                <a:ln>
                  <a:noFill/>
                </a:ln>
                <a:effectLst/>
                <a:uLnTx/>
                <a:uFillTx/>
                <a:latin typeface="Tahoma" pitchFamily="34" charset="0"/>
                <a:ea typeface="+mj-ea"/>
                <a:cs typeface="Tahoma" pitchFamily="34" charset="0"/>
                <a:sym typeface="Tahoma" pitchFamily="34" charset="0"/>
              </a:rPr>
              <a:t>maestra</a:t>
            </a:r>
            <a:r>
              <a:rPr kumimoji="0" lang="en-US" sz="2000" b="1" i="0" u="none" strike="noStrike" kern="1200" cap="none" spc="0" normalizeH="0" baseline="0" noProof="0" dirty="0">
                <a:ln>
                  <a:noFill/>
                </a:ln>
                <a:effectLst/>
                <a:uLnTx/>
                <a:uFillTx/>
                <a:latin typeface="Tahoma" pitchFamily="34" charset="0"/>
                <a:ea typeface="+mj-ea"/>
                <a:cs typeface="Tahoma" pitchFamily="34" charset="0"/>
                <a:sym typeface="Tahoma" pitchFamily="34" charset="0"/>
              </a:rPr>
              <a:t> non </a:t>
            </a:r>
            <a:r>
              <a:rPr kumimoji="0" lang="en-US" sz="2000" b="1" i="0" u="none" strike="noStrike" kern="1200" cap="none" spc="0" normalizeH="0" baseline="0" noProof="0" dirty="0" err="1">
                <a:ln>
                  <a:noFill/>
                </a:ln>
                <a:effectLst/>
                <a:uLnTx/>
                <a:uFillTx/>
                <a:latin typeface="Tahoma" pitchFamily="34" charset="0"/>
                <a:ea typeface="+mj-ea"/>
                <a:cs typeface="Tahoma" pitchFamily="34" charset="0"/>
                <a:sym typeface="Tahoma" pitchFamily="34" charset="0"/>
              </a:rPr>
              <a:t>c’è</a:t>
            </a:r>
            <a:r>
              <a:rPr kumimoji="0" lang="en-US" sz="2000" b="1" i="0" u="none" strike="noStrike" kern="1200" cap="none" spc="0" normalizeH="0" baseline="0" noProof="0" dirty="0">
                <a:ln>
                  <a:noFill/>
                </a:ln>
                <a:effectLst/>
                <a:uLnTx/>
                <a:uFillTx/>
                <a:latin typeface="Tahoma" pitchFamily="34" charset="0"/>
                <a:ea typeface="+mj-ea"/>
                <a:cs typeface="Tahoma" pitchFamily="34" charset="0"/>
                <a:sym typeface="Tahoma" pitchFamily="34" charset="0"/>
              </a:rPr>
              <a: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piè di pagina 10"/>
          <p:cNvSpPr>
            <a:spLocks noGrp="1"/>
          </p:cNvSpPr>
          <p:nvPr>
            <p:ph type="ftr" sz="quarter" idx="11"/>
          </p:nvPr>
        </p:nvSpPr>
        <p:spPr/>
        <p:txBody>
          <a:bodyPr/>
          <a:lstStyle/>
          <a:p>
            <a:r>
              <a:rPr lang="it-IT"/>
              <a:t>Mariella Groppi Formatrice Senza Zaino</a:t>
            </a:r>
          </a:p>
        </p:txBody>
      </p:sp>
      <p:sp>
        <p:nvSpPr>
          <p:cNvPr id="7" name="Shape 162"/>
          <p:cNvSpPr txBox="1">
            <a:spLocks noGrp="1" noChangeArrowheads="1"/>
          </p:cNvSpPr>
          <p:nvPr>
            <p:ph type="body" idx="4294967295"/>
          </p:nvPr>
        </p:nvSpPr>
        <p:spPr bwMode="auto">
          <a:xfrm>
            <a:off x="0" y="1143000"/>
            <a:ext cx="3500438" cy="1428750"/>
          </a:xfrm>
          <a:prstGeom prst="rect">
            <a:avLst/>
          </a:prstGeom>
          <a:noFill/>
          <a:ln w="9525">
            <a:noFill/>
            <a:miter lim="800000"/>
            <a:headEnd/>
            <a:tailEnd/>
          </a:ln>
        </p:spPr>
        <p:txBody>
          <a:bodyPr lIns="91425" tIns="45700" rIns="91425" bIns="45700">
            <a:normAutofit fontScale="92500" lnSpcReduction="20000"/>
          </a:bodyPr>
          <a:lstStyle/>
          <a:p>
            <a:pPr marL="342900" indent="-342900">
              <a:buClr>
                <a:srgbClr val="FF822D"/>
              </a:buClr>
              <a:buSzPct val="25000"/>
              <a:buFont typeface="Arial" charset="0"/>
              <a:buNone/>
            </a:pPr>
            <a:r>
              <a:rPr lang="en-US" sz="2400" b="1" dirty="0" err="1"/>
              <a:t>Ci</a:t>
            </a:r>
            <a:r>
              <a:rPr lang="en-US" sz="2400" b="1" dirty="0"/>
              <a:t> </a:t>
            </a:r>
            <a:r>
              <a:rPr lang="en-US" sz="2400" b="1" dirty="0" err="1"/>
              <a:t>autovalutiamo</a:t>
            </a:r>
            <a:r>
              <a:rPr lang="en-US" sz="2400" b="1" dirty="0"/>
              <a:t> </a:t>
            </a:r>
            <a:r>
              <a:rPr lang="en-US" sz="2400" b="1" dirty="0" err="1"/>
              <a:t>su</a:t>
            </a:r>
            <a:r>
              <a:rPr lang="en-US" sz="2400" b="1" dirty="0"/>
              <a:t>:</a:t>
            </a:r>
          </a:p>
          <a:p>
            <a:pPr marL="342900" indent="-342900">
              <a:spcBef>
                <a:spcPts val="475"/>
              </a:spcBef>
              <a:buClr>
                <a:srgbClr val="FF822D"/>
              </a:buClr>
              <a:buSzPct val="100000"/>
              <a:buFont typeface="Arial" charset="0"/>
              <a:buChar char="•"/>
            </a:pPr>
            <a:r>
              <a:rPr lang="en-US" sz="2400" b="1" dirty="0" err="1"/>
              <a:t>Compostezza</a:t>
            </a:r>
            <a:endParaRPr lang="en-US" sz="2400" b="1" dirty="0"/>
          </a:p>
          <a:p>
            <a:pPr marL="342900" indent="-342900">
              <a:spcBef>
                <a:spcPts val="475"/>
              </a:spcBef>
              <a:buClr>
                <a:srgbClr val="FF822D"/>
              </a:buClr>
              <a:buSzPct val="100000"/>
              <a:buFont typeface="Arial" charset="0"/>
              <a:buChar char="•"/>
            </a:pPr>
            <a:r>
              <a:rPr lang="en-US" sz="2400" b="1" dirty="0" err="1"/>
              <a:t>Silenzio</a:t>
            </a:r>
            <a:endParaRPr lang="en-US" sz="2400" b="1" dirty="0"/>
          </a:p>
          <a:p>
            <a:pPr marL="342900" indent="-342900">
              <a:spcBef>
                <a:spcPts val="475"/>
              </a:spcBef>
              <a:buClr>
                <a:srgbClr val="FF822D"/>
              </a:buClr>
              <a:buSzPct val="100000"/>
              <a:buFont typeface="Arial" charset="0"/>
              <a:buChar char="•"/>
            </a:pPr>
            <a:r>
              <a:rPr lang="en-US" sz="2400" b="1" dirty="0" err="1"/>
              <a:t>Riordino</a:t>
            </a:r>
            <a:endParaRPr lang="en-US" sz="2400" b="1" dirty="0"/>
          </a:p>
        </p:txBody>
      </p:sp>
      <p:pic>
        <p:nvPicPr>
          <p:cNvPr id="8" name="Shape 186"/>
          <p:cNvPicPr preferRelativeResize="0">
            <a:picLocks noChangeAspect="1" noChangeArrowheads="1"/>
          </p:cNvPicPr>
          <p:nvPr/>
        </p:nvPicPr>
        <p:blipFill>
          <a:blip r:embed="rId3"/>
          <a:srcRect/>
          <a:stretch>
            <a:fillRect/>
          </a:stretch>
        </p:blipFill>
        <p:spPr bwMode="auto">
          <a:xfrm>
            <a:off x="179388" y="2708275"/>
            <a:ext cx="2843212" cy="3887788"/>
          </a:xfrm>
          <a:prstGeom prst="rect">
            <a:avLst/>
          </a:prstGeom>
          <a:noFill/>
          <a:ln w="9525">
            <a:noFill/>
            <a:miter lim="800000"/>
            <a:headEnd/>
            <a:tailEnd/>
          </a:ln>
        </p:spPr>
      </p:pic>
      <p:sp>
        <p:nvSpPr>
          <p:cNvPr id="9" name="Shape 185"/>
          <p:cNvSpPr txBox="1">
            <a:spLocks noChangeArrowheads="1"/>
          </p:cNvSpPr>
          <p:nvPr/>
        </p:nvSpPr>
        <p:spPr bwMode="auto">
          <a:xfrm>
            <a:off x="357158" y="214290"/>
            <a:ext cx="3032125" cy="822325"/>
          </a:xfrm>
          <a:prstGeom prst="rect">
            <a:avLst/>
          </a:prstGeom>
          <a:noFill/>
          <a:ln w="9525">
            <a:noFill/>
            <a:miter lim="800000"/>
            <a:headEnd/>
            <a:tailEnd/>
          </a:ln>
        </p:spPr>
        <p:txBody>
          <a:bodyPr lIns="91425" tIns="45700" rIns="91425" bIns="45700"/>
          <a:lstStyle/>
          <a:p>
            <a:pPr>
              <a:buClr>
                <a:srgbClr val="000000"/>
              </a:buClr>
              <a:buSzPct val="25000"/>
              <a:buFont typeface="Tahoma" pitchFamily="34" charset="0"/>
              <a:buNone/>
            </a:pPr>
            <a:r>
              <a:rPr lang="en-US" sz="2400" dirty="0" err="1">
                <a:latin typeface="Tahoma" pitchFamily="34" charset="0"/>
                <a:cs typeface="Tahoma" pitchFamily="34" charset="0"/>
                <a:sym typeface="Tahoma" pitchFamily="34" charset="0"/>
              </a:rPr>
              <a:t>Decisi</a:t>
            </a:r>
            <a:r>
              <a:rPr lang="en-US" sz="2400" dirty="0">
                <a:latin typeface="Tahoma" pitchFamily="34" charset="0"/>
                <a:cs typeface="Tahoma" pitchFamily="34" charset="0"/>
                <a:sym typeface="Tahoma" pitchFamily="34" charset="0"/>
              </a:rPr>
              <a:t> </a:t>
            </a:r>
            <a:r>
              <a:rPr lang="en-US" sz="2400" dirty="0" err="1">
                <a:latin typeface="Tahoma" pitchFamily="34" charset="0"/>
                <a:cs typeface="Tahoma" pitchFamily="34" charset="0"/>
                <a:sym typeface="Tahoma" pitchFamily="34" charset="0"/>
              </a:rPr>
              <a:t>i</a:t>
            </a:r>
            <a:r>
              <a:rPr lang="en-US" sz="2400" dirty="0">
                <a:latin typeface="Tahoma" pitchFamily="34" charset="0"/>
                <a:cs typeface="Tahoma" pitchFamily="34" charset="0"/>
                <a:sym typeface="Tahoma" pitchFamily="34" charset="0"/>
              </a:rPr>
              <a:t> </a:t>
            </a:r>
            <a:r>
              <a:rPr lang="en-US" sz="2400" dirty="0" err="1">
                <a:latin typeface="Tahoma" pitchFamily="34" charset="0"/>
                <a:cs typeface="Tahoma" pitchFamily="34" charset="0"/>
                <a:sym typeface="Tahoma" pitchFamily="34" charset="0"/>
              </a:rPr>
              <a:t>criteri</a:t>
            </a:r>
            <a:r>
              <a:rPr lang="en-US" sz="2400" dirty="0">
                <a:latin typeface="Tahoma" pitchFamily="34" charset="0"/>
                <a:cs typeface="Tahoma" pitchFamily="34" charset="0"/>
                <a:sym typeface="Tahoma" pitchFamily="34" charset="0"/>
              </a:rPr>
              <a:t>....</a:t>
            </a:r>
          </a:p>
          <a:p>
            <a:pPr>
              <a:buClr>
                <a:srgbClr val="000000"/>
              </a:buClr>
              <a:buSzPct val="25000"/>
              <a:buFont typeface="Tahoma" pitchFamily="34" charset="0"/>
              <a:buNone/>
            </a:pPr>
            <a:r>
              <a:rPr lang="en-US" sz="2400" dirty="0" err="1">
                <a:latin typeface="Tahoma" pitchFamily="34" charset="0"/>
                <a:cs typeface="Tahoma" pitchFamily="34" charset="0"/>
                <a:sym typeface="Tahoma" pitchFamily="34" charset="0"/>
              </a:rPr>
              <a:t>ci</a:t>
            </a:r>
            <a:r>
              <a:rPr lang="en-US" sz="2400" dirty="0">
                <a:latin typeface="Tahoma" pitchFamily="34" charset="0"/>
                <a:cs typeface="Tahoma" pitchFamily="34" charset="0"/>
                <a:sym typeface="Tahoma" pitchFamily="34" charset="0"/>
              </a:rPr>
              <a:t> </a:t>
            </a:r>
            <a:r>
              <a:rPr lang="en-US" sz="2400" dirty="0" err="1">
                <a:latin typeface="Tahoma" pitchFamily="34" charset="0"/>
                <a:cs typeface="Tahoma" pitchFamily="34" charset="0"/>
                <a:sym typeface="Tahoma" pitchFamily="34" charset="0"/>
              </a:rPr>
              <a:t>valutiamo</a:t>
            </a:r>
            <a:r>
              <a:rPr lang="en-US" sz="2400" dirty="0">
                <a:latin typeface="Tahoma" pitchFamily="34" charset="0"/>
                <a:cs typeface="Tahoma" pitchFamily="34" charset="0"/>
                <a:sym typeface="Tahoma" pitchFamily="34" charset="0"/>
              </a:rPr>
              <a:t> </a:t>
            </a:r>
            <a:r>
              <a:rPr lang="en-US" sz="2400" dirty="0" err="1">
                <a:latin typeface="Tahoma" pitchFamily="34" charset="0"/>
                <a:cs typeface="Tahoma" pitchFamily="34" charset="0"/>
                <a:sym typeface="Tahoma" pitchFamily="34" charset="0"/>
              </a:rPr>
              <a:t>da</a:t>
            </a:r>
            <a:r>
              <a:rPr lang="en-US" sz="2400" dirty="0">
                <a:latin typeface="Tahoma" pitchFamily="34" charset="0"/>
                <a:cs typeface="Tahoma" pitchFamily="34" charset="0"/>
                <a:sym typeface="Tahoma" pitchFamily="34" charset="0"/>
              </a:rPr>
              <a:t> soli...</a:t>
            </a:r>
          </a:p>
        </p:txBody>
      </p:sp>
      <p:pic>
        <p:nvPicPr>
          <p:cNvPr id="10" name="Shape 177"/>
          <p:cNvPicPr preferRelativeResize="0">
            <a:picLocks/>
          </p:cNvPicPr>
          <p:nvPr/>
        </p:nvPicPr>
        <p:blipFill>
          <a:blip r:embed="rId4"/>
          <a:srcRect/>
          <a:stretch>
            <a:fillRect/>
          </a:stretch>
        </p:blipFill>
        <p:spPr>
          <a:xfrm>
            <a:off x="4429124" y="857232"/>
            <a:ext cx="3028950" cy="4465638"/>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p:txBody>
          <a:bodyPr/>
          <a:lstStyle/>
          <a:p>
            <a:r>
              <a:rPr lang="it-IT"/>
              <a:t>Mariella Groppi Formatrice Senza Zaino</a:t>
            </a:r>
          </a:p>
        </p:txBody>
      </p:sp>
      <p:sp>
        <p:nvSpPr>
          <p:cNvPr id="11266" name="Shape 183"/>
          <p:cNvSpPr txBox="1">
            <a:spLocks noGrp="1"/>
          </p:cNvSpPr>
          <p:nvPr>
            <p:ph type="title" idx="4294967295"/>
          </p:nvPr>
        </p:nvSpPr>
        <p:spPr>
          <a:xfrm>
            <a:off x="0" y="274638"/>
            <a:ext cx="8229600" cy="1143000"/>
          </a:xfrm>
        </p:spPr>
        <p:txBody>
          <a:bodyPr tIns="45700" bIns="45700">
            <a:normAutofit fontScale="90000"/>
          </a:bodyPr>
          <a:lstStyle/>
          <a:p>
            <a:pPr algn="ctr" eaLnBrk="1" hangingPunct="1">
              <a:buClr>
                <a:srgbClr val="FF822D"/>
              </a:buClr>
              <a:buSzPct val="25000"/>
            </a:pPr>
            <a:r>
              <a:rPr lang="en-US" sz="3600" b="1" dirty="0">
                <a:latin typeface="Arial" charset="0"/>
                <a:cs typeface="Arial" charset="0"/>
              </a:rPr>
              <a:t>Procedure </a:t>
            </a:r>
            <a:br>
              <a:rPr lang="en-US" sz="3600" b="1" dirty="0">
                <a:latin typeface="Arial" charset="0"/>
                <a:cs typeface="Arial" charset="0"/>
              </a:rPr>
            </a:br>
            <a:r>
              <a:rPr lang="en-US" sz="3600" b="1" dirty="0" err="1">
                <a:latin typeface="Arial" charset="0"/>
                <a:cs typeface="Arial" charset="0"/>
              </a:rPr>
              <a:t>metodologico</a:t>
            </a:r>
            <a:r>
              <a:rPr lang="en-US" sz="3600" b="1" dirty="0">
                <a:latin typeface="Arial" charset="0"/>
                <a:cs typeface="Arial" charset="0"/>
              </a:rPr>
              <a:t>/</a:t>
            </a:r>
            <a:r>
              <a:rPr lang="en-US" sz="3600" b="1" dirty="0" err="1">
                <a:latin typeface="Arial" charset="0"/>
                <a:cs typeface="Arial" charset="0"/>
              </a:rPr>
              <a:t>didattiche</a:t>
            </a:r>
            <a:endParaRPr lang="en-US" sz="3600" b="1" dirty="0">
              <a:latin typeface="Arial" charset="0"/>
              <a:cs typeface="Arial" charset="0"/>
            </a:endParaRPr>
          </a:p>
        </p:txBody>
      </p:sp>
      <p:sp>
        <p:nvSpPr>
          <p:cNvPr id="11267" name="Shape 184"/>
          <p:cNvSpPr txBox="1">
            <a:spLocks noGrp="1"/>
          </p:cNvSpPr>
          <p:nvPr>
            <p:ph type="body" idx="4294967295"/>
          </p:nvPr>
        </p:nvSpPr>
        <p:spPr>
          <a:xfrm>
            <a:off x="5543550" y="1341438"/>
            <a:ext cx="3600450" cy="5184775"/>
          </a:xfrm>
        </p:spPr>
        <p:txBody>
          <a:bodyPr tIns="45700" bIns="45700"/>
          <a:lstStyle/>
          <a:p>
            <a:pPr marL="609600" indent="-609600" eaLnBrk="1" hangingPunct="1">
              <a:lnSpc>
                <a:spcPct val="90000"/>
              </a:lnSpc>
              <a:buClr>
                <a:srgbClr val="000000"/>
              </a:buClr>
              <a:buFontTx/>
              <a:buChar char="•"/>
            </a:pPr>
            <a:r>
              <a:rPr lang="en-US" sz="2400">
                <a:latin typeface="Arial" charset="0"/>
                <a:cs typeface="Arial" charset="0"/>
              </a:rPr>
              <a:t>...quando usiamo lo schedario autocorrettivo:</a:t>
            </a:r>
          </a:p>
          <a:p>
            <a:pPr marL="609600" indent="-609600" eaLnBrk="1" hangingPunct="1">
              <a:lnSpc>
                <a:spcPct val="90000"/>
              </a:lnSpc>
              <a:spcBef>
                <a:spcPts val="475"/>
              </a:spcBef>
              <a:buClr>
                <a:srgbClr val="000000"/>
              </a:buClr>
              <a:buFontTx/>
              <a:buAutoNum type="arabicPeriod"/>
            </a:pPr>
            <a:r>
              <a:rPr lang="en-US" sz="2400">
                <a:latin typeface="Arial" charset="0"/>
                <a:cs typeface="Arial" charset="0"/>
              </a:rPr>
              <a:t>Prendo la scheda</a:t>
            </a:r>
          </a:p>
          <a:p>
            <a:pPr marL="609600" indent="-609600" eaLnBrk="1" hangingPunct="1">
              <a:lnSpc>
                <a:spcPct val="90000"/>
              </a:lnSpc>
              <a:spcBef>
                <a:spcPts val="475"/>
              </a:spcBef>
              <a:buClr>
                <a:srgbClr val="000000"/>
              </a:buClr>
              <a:buFontTx/>
              <a:buAutoNum type="arabicPeriod"/>
            </a:pPr>
            <a:r>
              <a:rPr lang="en-US" sz="2400">
                <a:latin typeface="Arial" charset="0"/>
                <a:cs typeface="Arial" charset="0"/>
              </a:rPr>
              <a:t>Registro la sigla sul quaderno</a:t>
            </a:r>
          </a:p>
          <a:p>
            <a:pPr marL="609600" indent="-609600" eaLnBrk="1" hangingPunct="1">
              <a:lnSpc>
                <a:spcPct val="90000"/>
              </a:lnSpc>
              <a:spcBef>
                <a:spcPts val="475"/>
              </a:spcBef>
              <a:buClr>
                <a:srgbClr val="000000"/>
              </a:buClr>
              <a:buFontTx/>
              <a:buAutoNum type="arabicPeriod"/>
            </a:pPr>
            <a:r>
              <a:rPr lang="en-US" sz="2400">
                <a:latin typeface="Arial" charset="0"/>
                <a:cs typeface="Arial" charset="0"/>
              </a:rPr>
              <a:t>Leggo ed eseguo ciò che mi viene richiesto</a:t>
            </a:r>
          </a:p>
          <a:p>
            <a:pPr marL="609600" indent="-609600" eaLnBrk="1" hangingPunct="1">
              <a:lnSpc>
                <a:spcPct val="90000"/>
              </a:lnSpc>
              <a:spcBef>
                <a:spcPts val="475"/>
              </a:spcBef>
              <a:buClr>
                <a:srgbClr val="000000"/>
              </a:buClr>
              <a:buFontTx/>
              <a:buAutoNum type="arabicPeriod"/>
            </a:pPr>
            <a:r>
              <a:rPr lang="en-US" sz="2400">
                <a:latin typeface="Arial" charset="0"/>
                <a:cs typeface="Arial" charset="0"/>
              </a:rPr>
              <a:t>Giro la scheda e controllo</a:t>
            </a:r>
          </a:p>
          <a:p>
            <a:pPr marL="609600" indent="-609600" eaLnBrk="1" hangingPunct="1">
              <a:lnSpc>
                <a:spcPct val="90000"/>
              </a:lnSpc>
              <a:spcBef>
                <a:spcPts val="475"/>
              </a:spcBef>
              <a:buClr>
                <a:srgbClr val="000000"/>
              </a:buClr>
              <a:buFontTx/>
              <a:buAutoNum type="arabicPeriod"/>
            </a:pPr>
            <a:r>
              <a:rPr lang="en-US" sz="2400">
                <a:latin typeface="Arial" charset="0"/>
                <a:cs typeface="Arial" charset="0"/>
              </a:rPr>
              <a:t>In base al numero degli errori, mi valuto con le faccine</a:t>
            </a:r>
          </a:p>
        </p:txBody>
      </p:sp>
      <p:pic>
        <p:nvPicPr>
          <p:cNvPr id="11270" name="Shape 187"/>
          <p:cNvPicPr preferRelativeResize="0">
            <a:picLocks noChangeAspect="1" noChangeArrowheads="1"/>
          </p:cNvPicPr>
          <p:nvPr/>
        </p:nvPicPr>
        <p:blipFill>
          <a:blip r:embed="rId3"/>
          <a:srcRect/>
          <a:stretch>
            <a:fillRect/>
          </a:stretch>
        </p:blipFill>
        <p:spPr bwMode="auto">
          <a:xfrm>
            <a:off x="1428728" y="2071678"/>
            <a:ext cx="2547112" cy="3816630"/>
          </a:xfrm>
          <a:prstGeom prst="rect">
            <a:avLst/>
          </a:prstGeom>
          <a:noFill/>
          <a:ln w="9525">
            <a:noFill/>
            <a:miter lim="800000"/>
            <a:headEnd/>
            <a:tailEnd/>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p:txBody>
          <a:bodyPr/>
          <a:lstStyle/>
          <a:p>
            <a:r>
              <a:rPr lang="it-IT"/>
              <a:t>Mariella Groppi Formatrice Senza Zaino</a:t>
            </a:r>
          </a:p>
        </p:txBody>
      </p:sp>
      <p:sp>
        <p:nvSpPr>
          <p:cNvPr id="12291" name="Shape 193"/>
          <p:cNvSpPr txBox="1">
            <a:spLocks noGrp="1"/>
          </p:cNvSpPr>
          <p:nvPr>
            <p:ph type="body" idx="4294967295"/>
          </p:nvPr>
        </p:nvSpPr>
        <p:spPr>
          <a:xfrm>
            <a:off x="428596" y="357167"/>
            <a:ext cx="7929618" cy="1571635"/>
          </a:xfrm>
        </p:spPr>
        <p:txBody>
          <a:bodyPr tIns="45700" bIns="45700"/>
          <a:lstStyle/>
          <a:p>
            <a:pPr eaLnBrk="1" hangingPunct="1">
              <a:buClr>
                <a:srgbClr val="3366FF"/>
              </a:buClr>
              <a:buFont typeface="Tahoma" pitchFamily="34" charset="0"/>
              <a:buChar char="•"/>
            </a:pPr>
            <a:r>
              <a:rPr lang="en-US" sz="3200" dirty="0" err="1">
                <a:latin typeface="Tahoma" pitchFamily="34" charset="0"/>
                <a:cs typeface="Tahoma" pitchFamily="34" charset="0"/>
                <a:sym typeface="Tahoma" pitchFamily="34" charset="0"/>
              </a:rPr>
              <a:t>Nel</a:t>
            </a:r>
            <a:r>
              <a:rPr lang="en-US" sz="3200" dirty="0">
                <a:latin typeface="Tahoma" pitchFamily="34" charset="0"/>
                <a:cs typeface="Tahoma" pitchFamily="34" charset="0"/>
                <a:sym typeface="Tahoma" pitchFamily="34" charset="0"/>
              </a:rPr>
              <a:t> minilab </a:t>
            </a:r>
            <a:r>
              <a:rPr lang="en-US" sz="3200" dirty="0" err="1">
                <a:latin typeface="Tahoma" pitchFamily="34" charset="0"/>
                <a:cs typeface="Tahoma" pitchFamily="34" charset="0"/>
                <a:sym typeface="Tahoma" pitchFamily="34" charset="0"/>
              </a:rPr>
              <a:t>di</a:t>
            </a:r>
            <a:r>
              <a:rPr lang="en-US" sz="3200" dirty="0">
                <a:latin typeface="Tahoma" pitchFamily="34" charset="0"/>
                <a:cs typeface="Tahoma" pitchFamily="34" charset="0"/>
                <a:sym typeface="Tahoma" pitchFamily="34" charset="0"/>
              </a:rPr>
              <a:t> </a:t>
            </a:r>
            <a:r>
              <a:rPr lang="en-US" sz="3200" dirty="0" err="1">
                <a:latin typeface="Tahoma" pitchFamily="34" charset="0"/>
                <a:cs typeface="Tahoma" pitchFamily="34" charset="0"/>
                <a:sym typeface="Tahoma" pitchFamily="34" charset="0"/>
              </a:rPr>
              <a:t>matematica</a:t>
            </a:r>
            <a:r>
              <a:rPr lang="en-US" sz="3200" dirty="0">
                <a:latin typeface="Tahoma" pitchFamily="34" charset="0"/>
                <a:cs typeface="Tahoma" pitchFamily="34" charset="0"/>
                <a:sym typeface="Tahoma" pitchFamily="34" charset="0"/>
              </a:rPr>
              <a:t>...</a:t>
            </a:r>
          </a:p>
        </p:txBody>
      </p:sp>
      <p:sp>
        <p:nvSpPr>
          <p:cNvPr id="12292" name="Shape 194"/>
          <p:cNvSpPr txBox="1">
            <a:spLocks noChangeArrowheads="1"/>
          </p:cNvSpPr>
          <p:nvPr/>
        </p:nvSpPr>
        <p:spPr bwMode="auto">
          <a:xfrm>
            <a:off x="468313" y="1916113"/>
            <a:ext cx="8229600" cy="1143000"/>
          </a:xfrm>
          <a:prstGeom prst="rect">
            <a:avLst/>
          </a:prstGeom>
          <a:noFill/>
          <a:ln w="9525">
            <a:noFill/>
            <a:miter lim="800000"/>
            <a:headEnd/>
            <a:tailEnd/>
          </a:ln>
        </p:spPr>
        <p:txBody>
          <a:bodyPr lIns="91425" tIns="45700" rIns="91425" bIns="45700" anchor="ctr"/>
          <a:lstStyle/>
          <a:p>
            <a:endParaRPr lang="it-IT" sz="1800"/>
          </a:p>
        </p:txBody>
      </p:sp>
      <p:pic>
        <p:nvPicPr>
          <p:cNvPr id="12293" name="Shape 195"/>
          <p:cNvPicPr preferRelativeResize="0">
            <a:picLocks noChangeAspect="1" noChangeArrowheads="1"/>
          </p:cNvPicPr>
          <p:nvPr/>
        </p:nvPicPr>
        <p:blipFill>
          <a:blip r:embed="rId3"/>
          <a:srcRect/>
          <a:stretch>
            <a:fillRect/>
          </a:stretch>
        </p:blipFill>
        <p:spPr bwMode="auto">
          <a:xfrm>
            <a:off x="4427538" y="3213100"/>
            <a:ext cx="4464050" cy="2978150"/>
          </a:xfrm>
          <a:prstGeom prst="rect">
            <a:avLst/>
          </a:prstGeom>
          <a:noFill/>
          <a:ln w="9525">
            <a:noFill/>
            <a:miter lim="800000"/>
            <a:headEnd/>
            <a:tailEnd/>
          </a:ln>
        </p:spPr>
      </p:pic>
      <p:pic>
        <p:nvPicPr>
          <p:cNvPr id="12294" name="Shape 196"/>
          <p:cNvPicPr preferRelativeResize="0">
            <a:picLocks noChangeAspect="1" noChangeArrowheads="1"/>
          </p:cNvPicPr>
          <p:nvPr/>
        </p:nvPicPr>
        <p:blipFill>
          <a:blip r:embed="rId4"/>
          <a:srcRect/>
          <a:stretch>
            <a:fillRect/>
          </a:stretch>
        </p:blipFill>
        <p:spPr bwMode="auto">
          <a:xfrm>
            <a:off x="300038" y="2349500"/>
            <a:ext cx="3038475" cy="4248150"/>
          </a:xfrm>
          <a:prstGeom prst="rect">
            <a:avLst/>
          </a:prstGeom>
          <a:noFill/>
          <a:ln w="9525">
            <a:noFill/>
            <a:miter lim="800000"/>
            <a:headEnd/>
            <a:tailEnd/>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201"/>
          <p:cNvSpPr txBox="1">
            <a:spLocks noGrp="1"/>
          </p:cNvSpPr>
          <p:nvPr>
            <p:ph type="title"/>
          </p:nvPr>
        </p:nvSpPr>
        <p:spPr>
          <a:xfrm>
            <a:off x="608013" y="287338"/>
            <a:ext cx="8178829" cy="712770"/>
          </a:xfrm>
        </p:spPr>
        <p:txBody>
          <a:bodyPr tIns="45700" bIns="45700">
            <a:normAutofit fontScale="90000"/>
          </a:bodyPr>
          <a:lstStyle/>
          <a:p>
            <a:pPr eaLnBrk="1" hangingPunct="1">
              <a:spcBef>
                <a:spcPct val="0"/>
              </a:spcBef>
              <a:spcAft>
                <a:spcPct val="0"/>
              </a:spcAft>
              <a:buClr>
                <a:srgbClr val="FF822D"/>
              </a:buClr>
              <a:buSzPct val="25000"/>
            </a:pPr>
            <a:r>
              <a:rPr lang="en-US" sz="3200" b="1" dirty="0">
                <a:solidFill>
                  <a:schemeClr val="tx1"/>
                </a:solidFill>
                <a:latin typeface="Arial" charset="0"/>
                <a:cs typeface="Arial" charset="0"/>
                <a:sym typeface="Arial" charset="0"/>
              </a:rPr>
              <a:t>Procedure </a:t>
            </a:r>
            <a:br>
              <a:rPr lang="en-US" sz="3200" b="1" dirty="0">
                <a:solidFill>
                  <a:schemeClr val="tx1"/>
                </a:solidFill>
                <a:latin typeface="Arial" charset="0"/>
                <a:cs typeface="Arial" charset="0"/>
                <a:sym typeface="Arial" charset="0"/>
              </a:rPr>
            </a:br>
            <a:r>
              <a:rPr lang="en-US" sz="3200" b="1" dirty="0" err="1">
                <a:solidFill>
                  <a:schemeClr val="tx1"/>
                </a:solidFill>
                <a:latin typeface="Arial" charset="0"/>
                <a:cs typeface="Arial" charset="0"/>
                <a:sym typeface="Arial" charset="0"/>
              </a:rPr>
              <a:t>metodologico</a:t>
            </a:r>
            <a:r>
              <a:rPr lang="en-US" sz="3200" b="1" dirty="0">
                <a:solidFill>
                  <a:schemeClr val="tx1"/>
                </a:solidFill>
                <a:latin typeface="Arial" charset="0"/>
                <a:cs typeface="Arial" charset="0"/>
                <a:sym typeface="Arial" charset="0"/>
              </a:rPr>
              <a:t>/</a:t>
            </a:r>
            <a:r>
              <a:rPr lang="en-US" sz="3200" b="1" dirty="0" err="1">
                <a:solidFill>
                  <a:schemeClr val="tx1"/>
                </a:solidFill>
                <a:latin typeface="Arial" charset="0"/>
                <a:cs typeface="Arial" charset="0"/>
                <a:sym typeface="Arial" charset="0"/>
              </a:rPr>
              <a:t>didattiche</a:t>
            </a:r>
            <a:endParaRPr lang="en-US" sz="3200" b="1" dirty="0">
              <a:solidFill>
                <a:schemeClr val="tx1"/>
              </a:solidFill>
              <a:latin typeface="Arial" charset="0"/>
              <a:cs typeface="Arial" charset="0"/>
              <a:sym typeface="Arial" charset="0"/>
            </a:endParaRPr>
          </a:p>
        </p:txBody>
      </p:sp>
      <p:pic>
        <p:nvPicPr>
          <p:cNvPr id="13315" name="Shape 202"/>
          <p:cNvPicPr preferRelativeResize="0">
            <a:picLocks noGrp="1"/>
          </p:cNvPicPr>
          <p:nvPr>
            <p:ph type="body" idx="1"/>
          </p:nvPr>
        </p:nvPicPr>
        <p:blipFill>
          <a:blip r:embed="rId3" cstate="print"/>
          <a:srcRect/>
          <a:stretch>
            <a:fillRect/>
          </a:stretch>
        </p:blipFill>
        <p:spPr>
          <a:xfrm>
            <a:off x="250825" y="1196975"/>
            <a:ext cx="4038600" cy="2695575"/>
          </a:xfrm>
        </p:spPr>
      </p:pic>
      <p:pic>
        <p:nvPicPr>
          <p:cNvPr id="13316" name="Shape 203"/>
          <p:cNvPicPr preferRelativeResize="0">
            <a:picLocks noGrp="1"/>
          </p:cNvPicPr>
          <p:nvPr>
            <p:ph type="body" idx="2"/>
          </p:nvPr>
        </p:nvPicPr>
        <p:blipFill>
          <a:blip r:embed="rId4" cstate="print"/>
          <a:srcRect/>
          <a:stretch>
            <a:fillRect/>
          </a:stretch>
        </p:blipFill>
        <p:spPr>
          <a:xfrm>
            <a:off x="4643438" y="1196975"/>
            <a:ext cx="4176712" cy="2709863"/>
          </a:xfrm>
        </p:spPr>
      </p:pic>
      <p:pic>
        <p:nvPicPr>
          <p:cNvPr id="13317" name="Shape 204"/>
          <p:cNvPicPr preferRelativeResize="0">
            <a:picLocks noGrp="1"/>
          </p:cNvPicPr>
          <p:nvPr>
            <p:ph type="body" idx="3"/>
          </p:nvPr>
        </p:nvPicPr>
        <p:blipFill>
          <a:blip r:embed="rId5" cstate="print"/>
          <a:srcRect/>
          <a:stretch>
            <a:fillRect/>
          </a:stretch>
        </p:blipFill>
        <p:spPr>
          <a:xfrm>
            <a:off x="395288" y="4786322"/>
            <a:ext cx="7319984" cy="1882766"/>
          </a:xfrm>
        </p:spPr>
      </p:pic>
      <p:sp>
        <p:nvSpPr>
          <p:cNvPr id="7" name="Segnaposto piè di pagina 6"/>
          <p:cNvSpPr>
            <a:spLocks noGrp="1"/>
          </p:cNvSpPr>
          <p:nvPr>
            <p:ph type="ftr" idx="12"/>
          </p:nvPr>
        </p:nvSpPr>
        <p:spPr/>
        <p:txBody>
          <a:bodyPr/>
          <a:lstStyle/>
          <a:p>
            <a:r>
              <a:rPr lang="it-IT"/>
              <a:t>Mariella Groppi Formatrice Senza Zaino</a:t>
            </a:r>
          </a:p>
        </p:txBody>
      </p:sp>
      <p:sp>
        <p:nvSpPr>
          <p:cNvPr id="13318" name="Shape 205"/>
          <p:cNvSpPr txBox="1">
            <a:spLocks noChangeArrowheads="1"/>
          </p:cNvSpPr>
          <p:nvPr/>
        </p:nvSpPr>
        <p:spPr bwMode="auto">
          <a:xfrm>
            <a:off x="0" y="4076700"/>
            <a:ext cx="5327650" cy="346075"/>
          </a:xfrm>
          <a:prstGeom prst="rect">
            <a:avLst/>
          </a:prstGeom>
          <a:noFill/>
          <a:ln w="9525">
            <a:noFill/>
            <a:miter lim="800000"/>
            <a:headEnd/>
            <a:tailEnd/>
          </a:ln>
        </p:spPr>
        <p:txBody>
          <a:bodyPr lIns="91425" tIns="45700" rIns="91425" bIns="45700" anchor="ctr"/>
          <a:lstStyle/>
          <a:p>
            <a:pPr algn="ctr">
              <a:buClr>
                <a:srgbClr val="0000CC"/>
              </a:buClr>
              <a:buSzPct val="25000"/>
              <a:buFont typeface="Arial" charset="0"/>
              <a:buNone/>
            </a:pPr>
            <a:r>
              <a:rPr lang="en-US" sz="3200" b="1">
                <a:solidFill>
                  <a:srgbClr val="0000CC"/>
                </a:solidFill>
              </a:rPr>
              <a:t>...la strada del nome...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210"/>
          <p:cNvSpPr txBox="1">
            <a:spLocks noGrp="1"/>
          </p:cNvSpPr>
          <p:nvPr>
            <p:ph type="title"/>
          </p:nvPr>
        </p:nvSpPr>
        <p:spPr>
          <a:xfrm>
            <a:off x="250825" y="765175"/>
            <a:ext cx="8229600" cy="1143000"/>
          </a:xfrm>
        </p:spPr>
        <p:txBody>
          <a:bodyPr tIns="45700" bIns="45700"/>
          <a:lstStyle/>
          <a:p>
            <a:pPr eaLnBrk="1" hangingPunct="1">
              <a:spcBef>
                <a:spcPct val="0"/>
              </a:spcBef>
              <a:spcAft>
                <a:spcPct val="0"/>
              </a:spcAft>
              <a:buClr>
                <a:srgbClr val="000000"/>
              </a:buClr>
              <a:buSzPct val="25000"/>
            </a:pPr>
            <a:r>
              <a:rPr lang="en-US" sz="2000">
                <a:solidFill>
                  <a:srgbClr val="000000"/>
                </a:solidFill>
                <a:latin typeface="Arial" charset="0"/>
                <a:cs typeface="Arial" charset="0"/>
                <a:sym typeface="Arial" charset="0"/>
              </a:rPr>
              <a:t> </a:t>
            </a:r>
          </a:p>
        </p:txBody>
      </p:sp>
      <p:pic>
        <p:nvPicPr>
          <p:cNvPr id="14339" name="Shape 211"/>
          <p:cNvPicPr preferRelativeResize="0">
            <a:picLocks noGrp="1"/>
          </p:cNvPicPr>
          <p:nvPr>
            <p:ph type="body" idx="1"/>
          </p:nvPr>
        </p:nvPicPr>
        <p:blipFill>
          <a:blip r:embed="rId3" cstate="print"/>
          <a:srcRect/>
          <a:stretch>
            <a:fillRect/>
          </a:stretch>
        </p:blipFill>
        <p:spPr>
          <a:xfrm>
            <a:off x="5572132" y="785794"/>
            <a:ext cx="3571868" cy="5072098"/>
          </a:xfrm>
        </p:spPr>
      </p:pic>
      <p:sp>
        <p:nvSpPr>
          <p:cNvPr id="5" name="Segnaposto piè di pagina 4"/>
          <p:cNvSpPr>
            <a:spLocks noGrp="1"/>
          </p:cNvSpPr>
          <p:nvPr>
            <p:ph type="ftr" idx="12"/>
          </p:nvPr>
        </p:nvSpPr>
        <p:spPr/>
        <p:txBody>
          <a:bodyPr/>
          <a:lstStyle/>
          <a:p>
            <a:r>
              <a:rPr lang="it-IT"/>
              <a:t>Mariella Groppi Formatrice Senza Zaino</a:t>
            </a:r>
          </a:p>
        </p:txBody>
      </p:sp>
      <p:sp>
        <p:nvSpPr>
          <p:cNvPr id="14340" name="Shape 212"/>
          <p:cNvSpPr txBox="1">
            <a:spLocks noChangeArrowheads="1"/>
          </p:cNvSpPr>
          <p:nvPr/>
        </p:nvSpPr>
        <p:spPr bwMode="auto">
          <a:xfrm>
            <a:off x="323851" y="785794"/>
            <a:ext cx="5105406" cy="5084781"/>
          </a:xfrm>
          <a:prstGeom prst="rect">
            <a:avLst/>
          </a:prstGeom>
          <a:noFill/>
          <a:ln w="9525">
            <a:noFill/>
            <a:miter lim="800000"/>
            <a:headEnd/>
            <a:tailEnd/>
          </a:ln>
        </p:spPr>
        <p:txBody>
          <a:bodyPr lIns="91425" tIns="45700" rIns="91425" bIns="45700"/>
          <a:lstStyle/>
          <a:p>
            <a:pPr>
              <a:buClr>
                <a:srgbClr val="FFFFFF"/>
              </a:buClr>
              <a:buSzPct val="25000"/>
              <a:buFont typeface="Arial" charset="0"/>
              <a:buNone/>
            </a:pPr>
            <a:r>
              <a:rPr lang="en-US" sz="2400" b="1" dirty="0" err="1"/>
              <a:t>Lavorare</a:t>
            </a:r>
            <a:r>
              <a:rPr lang="en-US" sz="2400" b="1" dirty="0"/>
              <a:t> in </a:t>
            </a:r>
            <a:r>
              <a:rPr lang="en-US" sz="2400" b="1" dirty="0" err="1"/>
              <a:t>coppia</a:t>
            </a:r>
            <a:r>
              <a:rPr lang="en-US" sz="2400" b="1" dirty="0"/>
              <a:t> </a:t>
            </a:r>
            <a:r>
              <a:rPr lang="en-US" sz="2400" b="1" dirty="0" err="1"/>
              <a:t>perchè</a:t>
            </a:r>
            <a:r>
              <a:rPr lang="en-US" sz="2400" b="1" dirty="0"/>
              <a:t>?</a:t>
            </a:r>
            <a:r>
              <a:rPr lang="en-US" sz="2000" dirty="0"/>
              <a:t> </a:t>
            </a:r>
            <a:br>
              <a:rPr lang="en-US" sz="2000" dirty="0"/>
            </a:br>
            <a:endParaRPr lang="en-US" sz="2000" dirty="0"/>
          </a:p>
          <a:p>
            <a:pPr>
              <a:buClr>
                <a:srgbClr val="FFFFFF"/>
              </a:buClr>
              <a:buSzPct val="25000"/>
              <a:buFont typeface="Arial" charset="0"/>
              <a:buNone/>
            </a:pPr>
            <a:r>
              <a:rPr lang="en-US" sz="2000" b="1" dirty="0"/>
              <a:t>I bambini </a:t>
            </a:r>
            <a:r>
              <a:rPr lang="en-US" sz="2000" b="1" dirty="0" err="1"/>
              <a:t>così</a:t>
            </a:r>
            <a:r>
              <a:rPr lang="en-US" sz="2000" b="1" dirty="0"/>
              <a:t> </a:t>
            </a:r>
            <a:r>
              <a:rPr lang="en-US" sz="2000" b="1" dirty="0" err="1"/>
              <a:t>tendono</a:t>
            </a:r>
            <a:r>
              <a:rPr lang="en-US" sz="2000" b="1" dirty="0"/>
              <a:t> a “</a:t>
            </a:r>
            <a:r>
              <a:rPr lang="en-US" sz="2000" b="1" dirty="0" err="1"/>
              <a:t>dividersi</a:t>
            </a:r>
            <a:r>
              <a:rPr lang="en-US" sz="2000" b="1" dirty="0"/>
              <a:t> </a:t>
            </a:r>
            <a:r>
              <a:rPr lang="en-US" sz="2000" b="1" dirty="0" err="1"/>
              <a:t>i</a:t>
            </a:r>
            <a:r>
              <a:rPr lang="en-US" sz="2000" b="1" dirty="0"/>
              <a:t> </a:t>
            </a:r>
            <a:r>
              <a:rPr lang="en-US" sz="2000" b="1" dirty="0" err="1"/>
              <a:t>compiti</a:t>
            </a:r>
            <a:r>
              <a:rPr lang="en-US" sz="2000" b="1" dirty="0"/>
              <a:t>”.</a:t>
            </a:r>
            <a:br>
              <a:rPr lang="en-US" sz="2000" b="1" dirty="0"/>
            </a:br>
            <a:r>
              <a:rPr lang="en-US" sz="2000" b="1" dirty="0"/>
              <a:t>Uno </a:t>
            </a:r>
            <a:r>
              <a:rPr lang="en-US" sz="2000" b="1" dirty="0" err="1"/>
              <a:t>fa</a:t>
            </a:r>
            <a:r>
              <a:rPr lang="en-US" sz="2000" b="1" dirty="0"/>
              <a:t>, dice e </a:t>
            </a:r>
            <a:r>
              <a:rPr lang="en-US" sz="2000" b="1" dirty="0" err="1"/>
              <a:t>l’altro</a:t>
            </a:r>
            <a:r>
              <a:rPr lang="en-US" sz="2000" b="1" dirty="0"/>
              <a:t> </a:t>
            </a:r>
            <a:r>
              <a:rPr lang="en-US" sz="2000" b="1" dirty="0" err="1"/>
              <a:t>scrive</a:t>
            </a:r>
            <a:r>
              <a:rPr lang="en-US" sz="2000" b="1" dirty="0"/>
              <a:t>.</a:t>
            </a:r>
            <a:br>
              <a:rPr lang="en-US" sz="2000" b="1" dirty="0"/>
            </a:br>
            <a:r>
              <a:rPr lang="en-US" sz="2000" b="1" dirty="0"/>
              <a:t> </a:t>
            </a:r>
            <a:r>
              <a:rPr lang="en-US" sz="2000" b="1" dirty="0" err="1"/>
              <a:t>Questi</a:t>
            </a:r>
            <a:r>
              <a:rPr lang="en-US" sz="2000" b="1" dirty="0"/>
              <a:t> </a:t>
            </a:r>
            <a:r>
              <a:rPr lang="en-US" sz="2000" b="1" dirty="0" err="1"/>
              <a:t>sono</a:t>
            </a:r>
            <a:r>
              <a:rPr lang="en-US" sz="2000" b="1" dirty="0"/>
              <a:t> </a:t>
            </a:r>
            <a:r>
              <a:rPr lang="en-US" sz="2000" b="1" dirty="0" err="1"/>
              <a:t>segnali</a:t>
            </a:r>
            <a:r>
              <a:rPr lang="en-US" sz="2000" b="1" dirty="0"/>
              <a:t> </a:t>
            </a:r>
            <a:r>
              <a:rPr lang="en-US" sz="2000" b="1" dirty="0" err="1"/>
              <a:t>che</a:t>
            </a:r>
            <a:r>
              <a:rPr lang="en-US" sz="2000" b="1" dirty="0"/>
              <a:t> </a:t>
            </a:r>
            <a:r>
              <a:rPr lang="en-US" sz="2000" b="1" dirty="0" err="1"/>
              <a:t>li</a:t>
            </a:r>
            <a:r>
              <a:rPr lang="en-US" sz="2000" b="1" dirty="0"/>
              <a:t> </a:t>
            </a:r>
            <a:r>
              <a:rPr lang="en-US" sz="2000" b="1" dirty="0" err="1"/>
              <a:t>aiutano</a:t>
            </a:r>
            <a:r>
              <a:rPr lang="en-US" sz="2000" b="1" dirty="0"/>
              <a:t> a </a:t>
            </a:r>
            <a:r>
              <a:rPr lang="en-US" sz="2000" b="1" dirty="0" err="1"/>
              <a:t>rispettare</a:t>
            </a:r>
            <a:r>
              <a:rPr lang="en-US" sz="2000" b="1" dirty="0"/>
              <a:t> </a:t>
            </a:r>
            <a:r>
              <a:rPr lang="en-US" sz="2000" b="1" dirty="0" err="1"/>
              <a:t>i</a:t>
            </a:r>
            <a:r>
              <a:rPr lang="en-US" sz="2000" b="1" dirty="0"/>
              <a:t> </a:t>
            </a:r>
            <a:r>
              <a:rPr lang="en-US" sz="2000" b="1" dirty="0" err="1"/>
              <a:t>turni</a:t>
            </a:r>
            <a:r>
              <a:rPr lang="en-US" sz="2000" b="1" dirty="0"/>
              <a:t> e </a:t>
            </a:r>
            <a:r>
              <a:rPr lang="en-US" sz="2000" b="1" dirty="0" err="1"/>
              <a:t>che</a:t>
            </a:r>
            <a:r>
              <a:rPr lang="en-US" sz="2000" b="1" dirty="0"/>
              <a:t> </a:t>
            </a:r>
            <a:r>
              <a:rPr lang="en-US" sz="2000" b="1" dirty="0" err="1"/>
              <a:t>ricordano</a:t>
            </a:r>
            <a:r>
              <a:rPr lang="en-US" sz="2000" b="1" dirty="0"/>
              <a:t> a </a:t>
            </a:r>
            <a:r>
              <a:rPr lang="en-US" sz="2000" b="1" dirty="0" err="1"/>
              <a:t>ciascuno</a:t>
            </a:r>
            <a:r>
              <a:rPr lang="en-US" sz="2000" b="1" dirty="0"/>
              <a:t> </a:t>
            </a:r>
            <a:r>
              <a:rPr lang="en-US" sz="2000" b="1" dirty="0" err="1"/>
              <a:t>il</a:t>
            </a:r>
            <a:r>
              <a:rPr lang="en-US" sz="2000" b="1" dirty="0"/>
              <a:t> </a:t>
            </a:r>
            <a:r>
              <a:rPr lang="en-US" sz="2000" b="1" dirty="0" err="1"/>
              <a:t>proprio</a:t>
            </a:r>
            <a:r>
              <a:rPr lang="en-US" sz="2000" b="1" dirty="0"/>
              <a:t> </a:t>
            </a:r>
            <a:r>
              <a:rPr lang="en-US" sz="2000" b="1" dirty="0" err="1"/>
              <a:t>compito</a:t>
            </a:r>
            <a:r>
              <a:rPr lang="en-US" sz="2000" b="1" dirty="0"/>
              <a:t>.</a:t>
            </a:r>
            <a:br>
              <a:rPr lang="en-US" sz="2000" b="1" dirty="0"/>
            </a:br>
            <a:r>
              <a:rPr lang="en-US" sz="2000" b="1" dirty="0" err="1"/>
              <a:t>Quando</a:t>
            </a:r>
            <a:r>
              <a:rPr lang="en-US" sz="2000" b="1" dirty="0"/>
              <a:t> un bambino ha </a:t>
            </a:r>
            <a:r>
              <a:rPr lang="en-US" sz="2000" b="1" dirty="0" err="1"/>
              <a:t>vicino</a:t>
            </a:r>
            <a:r>
              <a:rPr lang="en-US" sz="2000" b="1" dirty="0"/>
              <a:t> o </a:t>
            </a:r>
            <a:r>
              <a:rPr lang="en-US" sz="2000" b="1" dirty="0" err="1"/>
              <a:t>di</a:t>
            </a:r>
            <a:r>
              <a:rPr lang="en-US" sz="2000" b="1" dirty="0"/>
              <a:t> </a:t>
            </a:r>
            <a:r>
              <a:rPr lang="en-US" sz="2000" b="1" dirty="0" err="1"/>
              <a:t>fronte</a:t>
            </a:r>
            <a:r>
              <a:rPr lang="en-US" sz="2000" b="1" dirty="0"/>
              <a:t> </a:t>
            </a:r>
            <a:r>
              <a:rPr lang="en-US" sz="2000" b="1" dirty="0" err="1"/>
              <a:t>il</a:t>
            </a:r>
            <a:r>
              <a:rPr lang="en-US" sz="2000" b="1" dirty="0"/>
              <a:t> </a:t>
            </a:r>
            <a:r>
              <a:rPr lang="en-US" sz="2000" b="1" dirty="0" err="1"/>
              <a:t>compagno</a:t>
            </a:r>
            <a:r>
              <a:rPr lang="en-US" sz="2000" b="1" dirty="0"/>
              <a:t>, </a:t>
            </a:r>
            <a:r>
              <a:rPr lang="en-US" sz="2000" b="1" dirty="0" err="1"/>
              <a:t>significa</a:t>
            </a:r>
            <a:r>
              <a:rPr lang="en-US" sz="2000" b="1" dirty="0"/>
              <a:t> </a:t>
            </a:r>
            <a:r>
              <a:rPr lang="en-US" sz="2000" b="1" dirty="0" err="1"/>
              <a:t>che</a:t>
            </a:r>
            <a:r>
              <a:rPr lang="en-US" sz="2000" b="1" dirty="0"/>
              <a:t> </a:t>
            </a:r>
            <a:r>
              <a:rPr lang="en-US" sz="2000" b="1" dirty="0" err="1"/>
              <a:t>lui</a:t>
            </a:r>
            <a:r>
              <a:rPr lang="en-US" sz="2000" b="1" dirty="0"/>
              <a:t> </a:t>
            </a:r>
            <a:r>
              <a:rPr lang="en-US" sz="2000" b="1" dirty="0" err="1"/>
              <a:t>fa</a:t>
            </a:r>
            <a:r>
              <a:rPr lang="en-US" sz="2000" b="1" dirty="0"/>
              <a:t> </a:t>
            </a:r>
            <a:r>
              <a:rPr lang="en-US" sz="2000" b="1" dirty="0" err="1"/>
              <a:t>il</a:t>
            </a:r>
            <a:r>
              <a:rPr lang="en-US" sz="2000" b="1" dirty="0"/>
              <a:t> </a:t>
            </a:r>
            <a:r>
              <a:rPr lang="en-US" sz="2000" b="1" dirty="0" err="1"/>
              <a:t>lavoro</a:t>
            </a:r>
            <a:r>
              <a:rPr lang="en-US" sz="2000" b="1" dirty="0"/>
              <a:t> e </a:t>
            </a:r>
            <a:r>
              <a:rPr lang="en-US" sz="2000" b="1" dirty="0" err="1"/>
              <a:t>l’altro</a:t>
            </a:r>
            <a:r>
              <a:rPr lang="en-US" sz="2000" b="1" dirty="0"/>
              <a:t> </a:t>
            </a:r>
            <a:r>
              <a:rPr lang="en-US" sz="2000" b="1" dirty="0" err="1"/>
              <a:t>controlla</a:t>
            </a:r>
            <a:r>
              <a:rPr lang="en-US" sz="2000" b="1" dirty="0"/>
              <a:t> </a:t>
            </a:r>
            <a:r>
              <a:rPr lang="en-US" sz="2000" b="1" dirty="0" err="1"/>
              <a:t>che</a:t>
            </a:r>
            <a:r>
              <a:rPr lang="en-US" sz="2000" b="1" dirty="0"/>
              <a:t> </a:t>
            </a:r>
            <a:r>
              <a:rPr lang="en-US" sz="2000" b="1" dirty="0" err="1"/>
              <a:t>sia</a:t>
            </a:r>
            <a:r>
              <a:rPr lang="en-US" sz="2000" b="1" dirty="0"/>
              <a:t> </a:t>
            </a:r>
            <a:r>
              <a:rPr lang="en-US" sz="2000" b="1" dirty="0" err="1"/>
              <a:t>fatto</a:t>
            </a:r>
            <a:r>
              <a:rPr lang="en-US" sz="2000" b="1" dirty="0"/>
              <a:t> </a:t>
            </a:r>
            <a:r>
              <a:rPr lang="en-US" sz="2000" b="1" dirty="0" err="1"/>
              <a:t>bene</a:t>
            </a:r>
            <a:r>
              <a:rPr lang="en-US" sz="2000" b="1" dirty="0"/>
              <a:t>;</a:t>
            </a:r>
          </a:p>
          <a:p>
            <a:pPr>
              <a:buClr>
                <a:srgbClr val="FFFFFF"/>
              </a:buClr>
              <a:buSzPct val="25000"/>
              <a:buFont typeface="Arial" charset="0"/>
              <a:buNone/>
            </a:pPr>
            <a:r>
              <a:rPr lang="en-US" sz="2000" b="1" dirty="0"/>
              <a:t> </a:t>
            </a:r>
            <a:r>
              <a:rPr lang="en-US" sz="2000" b="1" dirty="0" err="1"/>
              <a:t>si</a:t>
            </a:r>
            <a:r>
              <a:rPr lang="en-US" sz="2000" b="1" dirty="0"/>
              <a:t> cambia </a:t>
            </a:r>
            <a:r>
              <a:rPr lang="en-US" sz="2000" b="1" dirty="0" err="1"/>
              <a:t>posto</a:t>
            </a:r>
            <a:r>
              <a:rPr lang="en-US" sz="2000" b="1" dirty="0"/>
              <a:t> </a:t>
            </a:r>
            <a:r>
              <a:rPr lang="en-US" sz="2000" b="1" dirty="0" err="1"/>
              <a:t>ai</a:t>
            </a:r>
            <a:r>
              <a:rPr lang="en-US" sz="2000" b="1" dirty="0"/>
              <a:t> </a:t>
            </a:r>
            <a:r>
              <a:rPr lang="en-US" sz="2000" b="1" dirty="0" err="1"/>
              <a:t>segnali</a:t>
            </a:r>
            <a:r>
              <a:rPr lang="en-US" sz="2000" b="1" dirty="0"/>
              <a:t>,  </a:t>
            </a:r>
            <a:r>
              <a:rPr lang="en-US" sz="2000" b="1" dirty="0" err="1"/>
              <a:t>si</a:t>
            </a:r>
            <a:r>
              <a:rPr lang="en-US" sz="2000" b="1" dirty="0"/>
              <a:t> </a:t>
            </a:r>
            <a:r>
              <a:rPr lang="en-US" sz="2000" b="1" dirty="0" err="1"/>
              <a:t>scambia</a:t>
            </a:r>
            <a:r>
              <a:rPr lang="en-US" sz="2000" b="1" dirty="0"/>
              <a:t> </a:t>
            </a:r>
            <a:r>
              <a:rPr lang="en-US" sz="2000" b="1" dirty="0" err="1"/>
              <a:t>anche</a:t>
            </a:r>
            <a:r>
              <a:rPr lang="en-US" sz="2000" b="1" dirty="0"/>
              <a:t> </a:t>
            </a:r>
            <a:r>
              <a:rPr lang="en-US" sz="2000" b="1" dirty="0" err="1"/>
              <a:t>il</a:t>
            </a:r>
            <a:r>
              <a:rPr lang="en-US" sz="2000" b="1" dirty="0"/>
              <a:t> </a:t>
            </a:r>
            <a:r>
              <a:rPr lang="en-US" sz="2000" b="1" dirty="0" err="1"/>
              <a:t>lavoro</a:t>
            </a:r>
            <a:r>
              <a:rPr lang="en-US" sz="2000" b="1" dirty="0"/>
              <a:t>, </a:t>
            </a:r>
            <a:r>
              <a:rPr lang="en-US" sz="2000" b="1" dirty="0" err="1"/>
              <a:t>il</a:t>
            </a:r>
            <a:r>
              <a:rPr lang="en-US" sz="2000" b="1" dirty="0"/>
              <a:t> </a:t>
            </a:r>
            <a:r>
              <a:rPr lang="en-US" sz="2000" b="1" dirty="0" err="1"/>
              <a:t>ruolo</a:t>
            </a:r>
            <a:r>
              <a:rPr lang="en-US" sz="2000" b="1" dirty="0"/>
              <a:t>.</a:t>
            </a:r>
            <a:br>
              <a:rPr lang="en-US" sz="2000" b="1" dirty="0"/>
            </a:br>
            <a:r>
              <a:rPr lang="en-US" sz="2000" b="1" dirty="0" err="1"/>
              <a:t>Scambiandoci</a:t>
            </a:r>
            <a:r>
              <a:rPr lang="en-US" sz="2000" b="1" dirty="0"/>
              <a:t> </a:t>
            </a:r>
            <a:r>
              <a:rPr lang="en-US" sz="2000" b="1" dirty="0" err="1"/>
              <a:t>il</a:t>
            </a:r>
            <a:r>
              <a:rPr lang="en-US" sz="2000" b="1" dirty="0"/>
              <a:t> </a:t>
            </a:r>
            <a:r>
              <a:rPr lang="en-US" sz="2000" b="1" dirty="0" err="1"/>
              <a:t>lavoro</a:t>
            </a:r>
            <a:r>
              <a:rPr lang="en-US" sz="2000" b="1" dirty="0"/>
              <a:t> </a:t>
            </a:r>
            <a:r>
              <a:rPr lang="en-US" sz="2000" b="1" dirty="0" err="1"/>
              <a:t>fatto</a:t>
            </a:r>
            <a:r>
              <a:rPr lang="en-US" sz="2000" b="1" dirty="0"/>
              <a:t>, </a:t>
            </a:r>
            <a:r>
              <a:rPr lang="en-US" sz="2000" b="1" dirty="0" err="1"/>
              <a:t>ciascuno</a:t>
            </a:r>
            <a:r>
              <a:rPr lang="en-US" sz="2000" b="1" dirty="0"/>
              <a:t> ha </a:t>
            </a:r>
            <a:r>
              <a:rPr lang="en-US" sz="2000" b="1" dirty="0" err="1"/>
              <a:t>modo</a:t>
            </a:r>
            <a:r>
              <a:rPr lang="en-US" sz="2000" b="1" dirty="0"/>
              <a:t> </a:t>
            </a:r>
            <a:r>
              <a:rPr lang="en-US" sz="2000" b="1" dirty="0" err="1"/>
              <a:t>di</a:t>
            </a:r>
            <a:r>
              <a:rPr lang="en-US" sz="2000" b="1" dirty="0"/>
              <a:t> </a:t>
            </a:r>
            <a:r>
              <a:rPr lang="en-US" sz="2000" b="1" dirty="0" err="1"/>
              <a:t>notare</a:t>
            </a:r>
            <a:r>
              <a:rPr lang="en-US" sz="2000" b="1" dirty="0"/>
              <a:t>, far </a:t>
            </a:r>
            <a:r>
              <a:rPr lang="en-US" sz="2000" b="1" dirty="0" err="1"/>
              <a:t>notare</a:t>
            </a:r>
            <a:r>
              <a:rPr lang="en-US" sz="2000" b="1" dirty="0"/>
              <a:t>, </a:t>
            </a:r>
            <a:r>
              <a:rPr lang="en-US" sz="2000" b="1" dirty="0" err="1"/>
              <a:t>correggere</a:t>
            </a:r>
            <a:r>
              <a:rPr lang="en-US" sz="2000" b="1" dirty="0"/>
              <a:t> e far </a:t>
            </a:r>
            <a:r>
              <a:rPr lang="en-US" sz="2000" b="1" dirty="0" err="1"/>
              <a:t>correggere</a:t>
            </a:r>
            <a:br>
              <a:rPr lang="en-US" sz="2000" b="1" dirty="0"/>
            </a:br>
            <a:r>
              <a:rPr lang="en-US" sz="2000" b="1" dirty="0" err="1"/>
              <a:t>gli</a:t>
            </a:r>
            <a:r>
              <a:rPr lang="en-US" sz="2000" b="1" dirty="0"/>
              <a:t> </a:t>
            </a:r>
            <a:r>
              <a:rPr lang="en-US" sz="2000" b="1" dirty="0" err="1"/>
              <a:t>errori</a:t>
            </a:r>
            <a:r>
              <a:rPr lang="en-US" sz="2000" b="1" dirty="0"/>
              <a: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6"/>
          <p:cNvSpPr>
            <a:spLocks noGrp="1" noChangeArrowheads="1"/>
          </p:cNvSpPr>
          <p:nvPr>
            <p:ph type="title"/>
          </p:nvPr>
        </p:nvSpPr>
        <p:spPr/>
        <p:txBody>
          <a:bodyPr/>
          <a:lstStyle/>
          <a:p>
            <a:pPr defTabSz="449263">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dirty="0">
                <a:effectLst>
                  <a:outerShdw blurRad="38100" dist="38100" dir="2700000" algn="tl">
                    <a:srgbClr val="C0C0C0"/>
                  </a:outerShdw>
                </a:effectLst>
                <a:latin typeface="Lucida Sans Unicode" pitchFamily="34" charset="0"/>
              </a:rPr>
              <a:t>Le </a:t>
            </a:r>
            <a:r>
              <a:rPr lang="en-GB" b="1" dirty="0" err="1">
                <a:effectLst>
                  <a:outerShdw blurRad="38100" dist="38100" dir="2700000" algn="tl">
                    <a:srgbClr val="C0C0C0"/>
                  </a:outerShdw>
                </a:effectLst>
                <a:latin typeface="Lucida Sans Unicode" pitchFamily="34" charset="0"/>
              </a:rPr>
              <a:t>regole</a:t>
            </a:r>
            <a:r>
              <a:rPr lang="en-GB" b="1" dirty="0">
                <a:effectLst>
                  <a:outerShdw blurRad="38100" dist="38100" dir="2700000" algn="tl">
                    <a:srgbClr val="C0C0C0"/>
                  </a:outerShdw>
                </a:effectLst>
                <a:latin typeface="Lucida Sans Unicode" pitchFamily="34" charset="0"/>
              </a:rPr>
              <a:t> del </a:t>
            </a:r>
            <a:r>
              <a:rPr lang="en-GB" b="1" dirty="0" err="1">
                <a:effectLst>
                  <a:outerShdw blurRad="38100" dist="38100" dir="2700000" algn="tl">
                    <a:srgbClr val="C0C0C0"/>
                  </a:outerShdw>
                </a:effectLst>
                <a:latin typeface="Lucida Sans Unicode" pitchFamily="34" charset="0"/>
              </a:rPr>
              <a:t>gioco</a:t>
            </a:r>
            <a:endParaRPr lang="en-GB" b="1" dirty="0">
              <a:effectLst>
                <a:outerShdw blurRad="38100" dist="38100" dir="2700000" algn="tl">
                  <a:srgbClr val="C0C0C0"/>
                </a:outerShdw>
              </a:effectLst>
              <a:latin typeface="Lucida Sans Unicode" pitchFamily="34" charset="0"/>
            </a:endParaRPr>
          </a:p>
        </p:txBody>
      </p:sp>
      <p:pic>
        <p:nvPicPr>
          <p:cNvPr id="14338" name="Picture 4"/>
          <p:cNvPicPr>
            <a:picLocks noGrp="1" noChangeAspect="1" noChangeArrowheads="1"/>
          </p:cNvPicPr>
          <p:nvPr>
            <p:ph idx="1"/>
          </p:nvPr>
        </p:nvPicPr>
        <p:blipFill>
          <a:blip r:embed="rId2" cstate="print"/>
          <a:srcRect/>
          <a:stretch>
            <a:fillRect/>
          </a:stretch>
        </p:blipFill>
        <p:spPr>
          <a:xfrm>
            <a:off x="533400" y="2057400"/>
            <a:ext cx="4343400" cy="2667000"/>
          </a:xfrm>
          <a:noFill/>
        </p:spPr>
      </p:pic>
      <p:sp>
        <p:nvSpPr>
          <p:cNvPr id="5" name="Segnaposto piè di pagina 4"/>
          <p:cNvSpPr>
            <a:spLocks noGrp="1"/>
          </p:cNvSpPr>
          <p:nvPr>
            <p:ph type="ftr" sz="quarter" idx="11"/>
          </p:nvPr>
        </p:nvSpPr>
        <p:spPr/>
        <p:txBody>
          <a:bodyPr/>
          <a:lstStyle/>
          <a:p>
            <a:r>
              <a:rPr lang="it-IT"/>
              <a:t>Mariella Groppi Formatrice Senza Zaino</a:t>
            </a:r>
          </a:p>
        </p:txBody>
      </p:sp>
      <p:sp>
        <p:nvSpPr>
          <p:cNvPr id="14339" name="Rectangle 5"/>
          <p:cNvSpPr>
            <a:spLocks noChangeArrowheads="1"/>
          </p:cNvSpPr>
          <p:nvPr/>
        </p:nvSpPr>
        <p:spPr bwMode="auto">
          <a:xfrm>
            <a:off x="5562600" y="2362200"/>
            <a:ext cx="2819400" cy="2014538"/>
          </a:xfrm>
          <a:prstGeom prst="rect">
            <a:avLst/>
          </a:prstGeom>
          <a:noFill/>
          <a:ln w="9525">
            <a:noFill/>
            <a:miter lim="800000"/>
            <a:headEnd/>
            <a:tailEnd/>
          </a:ln>
        </p:spPr>
        <p:txBody>
          <a:bodyPr>
            <a:spAutoFit/>
          </a:bodyPr>
          <a:lstStyle/>
          <a:p>
            <a:r>
              <a:rPr lang="it-IT" dirty="0"/>
              <a:t>• </a:t>
            </a:r>
            <a:r>
              <a:rPr lang="it-IT" dirty="0">
                <a:latin typeface="Lucida Sans Unicode" pitchFamily="34" charset="0"/>
              </a:rPr>
              <a:t>OSSERVA BENE LE</a:t>
            </a:r>
          </a:p>
          <a:p>
            <a:r>
              <a:rPr lang="it-IT" dirty="0">
                <a:latin typeface="Lucida Sans Unicode" pitchFamily="34" charset="0"/>
              </a:rPr>
              <a:t>TESSERE.</a:t>
            </a:r>
          </a:p>
          <a:p>
            <a:r>
              <a:rPr lang="it-IT" dirty="0">
                <a:latin typeface="Lucida Sans Unicode" pitchFamily="34" charset="0"/>
              </a:rPr>
              <a:t>• ASSOCIA AD OGNI</a:t>
            </a:r>
          </a:p>
          <a:p>
            <a:r>
              <a:rPr lang="it-IT" dirty="0">
                <a:latin typeface="Lucida Sans Unicode" pitchFamily="34" charset="0"/>
              </a:rPr>
              <a:t>ANIMALE LA SUA</a:t>
            </a:r>
          </a:p>
          <a:p>
            <a:r>
              <a:rPr lang="it-IT" dirty="0">
                <a:latin typeface="Lucida Sans Unicode" pitchFamily="34" charset="0"/>
              </a:rPr>
              <a:t>CASA.</a:t>
            </a:r>
          </a:p>
          <a:p>
            <a:r>
              <a:rPr lang="it-IT" dirty="0">
                <a:latin typeface="Lucida Sans Unicode" pitchFamily="34" charset="0"/>
              </a:rPr>
              <a:t>• DISEGNA SUL</a:t>
            </a:r>
          </a:p>
          <a:p>
            <a:r>
              <a:rPr lang="it-IT" dirty="0">
                <a:latin typeface="Lucida Sans Unicode" pitchFamily="34" charset="0"/>
              </a:rPr>
              <a:t>QUADERNO.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egnaposto piè di pagina 19"/>
          <p:cNvSpPr>
            <a:spLocks noGrp="1"/>
          </p:cNvSpPr>
          <p:nvPr>
            <p:ph type="ftr" sz="quarter" idx="11"/>
          </p:nvPr>
        </p:nvSpPr>
        <p:spPr/>
        <p:txBody>
          <a:bodyPr/>
          <a:lstStyle/>
          <a:p>
            <a:r>
              <a:rPr lang="it-IT"/>
              <a:t>Mariella Groppi Formatrice Senza Zaino</a:t>
            </a:r>
          </a:p>
        </p:txBody>
      </p:sp>
      <p:pic>
        <p:nvPicPr>
          <p:cNvPr id="16386" name="Picture 3" descr="Fotografie-0037"/>
          <p:cNvPicPr>
            <a:picLocks noGrp="1" noChangeAspect="1" noChangeArrowheads="1"/>
          </p:cNvPicPr>
          <p:nvPr>
            <p:ph type="body" idx="4294967295"/>
          </p:nvPr>
        </p:nvPicPr>
        <p:blipFill>
          <a:blip r:embed="rId2"/>
          <a:srcRect/>
          <a:stretch>
            <a:fillRect/>
          </a:stretch>
        </p:blipFill>
        <p:spPr>
          <a:xfrm>
            <a:off x="642910" y="1643050"/>
            <a:ext cx="1881188" cy="1454150"/>
          </a:xfrm>
        </p:spPr>
      </p:pic>
      <p:pic>
        <p:nvPicPr>
          <p:cNvPr id="16387" name="Picture 4" descr="Fotografie-0039"/>
          <p:cNvPicPr>
            <a:picLocks noGrp="1" noChangeAspect="1" noChangeArrowheads="1"/>
          </p:cNvPicPr>
          <p:nvPr>
            <p:ph sz="quarter" idx="4294967295"/>
          </p:nvPr>
        </p:nvPicPr>
        <p:blipFill>
          <a:blip r:embed="rId3"/>
          <a:srcRect/>
          <a:stretch>
            <a:fillRect/>
          </a:stretch>
        </p:blipFill>
        <p:spPr>
          <a:xfrm>
            <a:off x="2786050" y="1714488"/>
            <a:ext cx="1958975" cy="1400175"/>
          </a:xfrm>
        </p:spPr>
      </p:pic>
      <p:pic>
        <p:nvPicPr>
          <p:cNvPr id="16388" name="Picture 5" descr="Fotografie-0041"/>
          <p:cNvPicPr>
            <a:picLocks noGrp="1" noChangeAspect="1" noChangeArrowheads="1"/>
          </p:cNvPicPr>
          <p:nvPr>
            <p:ph sz="quarter" idx="4294967295"/>
          </p:nvPr>
        </p:nvPicPr>
        <p:blipFill>
          <a:blip r:embed="rId4"/>
          <a:srcRect/>
          <a:stretch>
            <a:fillRect/>
          </a:stretch>
        </p:blipFill>
        <p:spPr>
          <a:xfrm>
            <a:off x="5000628" y="1643050"/>
            <a:ext cx="2038350" cy="1398588"/>
          </a:xfrm>
        </p:spPr>
      </p:pic>
      <p:pic>
        <p:nvPicPr>
          <p:cNvPr id="16389" name="Picture 6" descr="Fotografie-0042"/>
          <p:cNvPicPr>
            <a:picLocks noGrp="1" noChangeAspect="1" noChangeArrowheads="1"/>
          </p:cNvPicPr>
          <p:nvPr>
            <p:ph sz="quarter" idx="4294967295"/>
          </p:nvPr>
        </p:nvPicPr>
        <p:blipFill>
          <a:blip r:embed="rId5"/>
          <a:srcRect/>
          <a:stretch>
            <a:fillRect/>
          </a:stretch>
        </p:blipFill>
        <p:spPr>
          <a:xfrm>
            <a:off x="7215206" y="1643050"/>
            <a:ext cx="1771650" cy="1371600"/>
          </a:xfrm>
        </p:spPr>
      </p:pic>
      <p:sp>
        <p:nvSpPr>
          <p:cNvPr id="16390" name="Rectangle 7"/>
          <p:cNvSpPr>
            <a:spLocks noChangeArrowheads="1"/>
          </p:cNvSpPr>
          <p:nvPr/>
        </p:nvSpPr>
        <p:spPr bwMode="auto">
          <a:xfrm>
            <a:off x="1003300" y="3186113"/>
            <a:ext cx="1162050" cy="457200"/>
          </a:xfrm>
          <a:prstGeom prst="rect">
            <a:avLst/>
          </a:prstGeom>
          <a:noFill/>
          <a:ln w="9525">
            <a:noFill/>
            <a:miter lim="800000"/>
            <a:headEnd/>
            <a:tailEnd/>
          </a:ln>
        </p:spPr>
        <p:txBody>
          <a:bodyPr wrap="none" anchor="ctr">
            <a:spAutoFit/>
          </a:bodyPr>
          <a:lstStyle/>
          <a:p>
            <a:pPr algn="ctr">
              <a:tabLst>
                <a:tab pos="2000250" algn="l"/>
              </a:tabLst>
            </a:pPr>
            <a:r>
              <a:rPr lang="it-IT" sz="2400" b="1">
                <a:latin typeface="Century Schoolbook" pitchFamily="18" charset="0"/>
              </a:rPr>
              <a:t>1.</a:t>
            </a:r>
            <a:r>
              <a:rPr lang="it-IT" sz="1200" b="1">
                <a:latin typeface="Century Schoolbook" pitchFamily="18" charset="0"/>
              </a:rPr>
              <a:t> ARRIVO</a:t>
            </a:r>
          </a:p>
        </p:txBody>
      </p:sp>
      <p:sp>
        <p:nvSpPr>
          <p:cNvPr id="16391" name="Rectangle 8"/>
          <p:cNvSpPr>
            <a:spLocks noChangeArrowheads="1"/>
          </p:cNvSpPr>
          <p:nvPr/>
        </p:nvSpPr>
        <p:spPr bwMode="auto">
          <a:xfrm>
            <a:off x="2590800" y="3170238"/>
            <a:ext cx="2590800" cy="609600"/>
          </a:xfrm>
          <a:prstGeom prst="rect">
            <a:avLst/>
          </a:prstGeom>
          <a:noFill/>
          <a:ln w="9525">
            <a:noFill/>
            <a:miter lim="800000"/>
            <a:headEnd/>
            <a:tailEnd/>
          </a:ln>
        </p:spPr>
        <p:txBody>
          <a:bodyPr anchor="ctr">
            <a:spAutoFit/>
          </a:bodyPr>
          <a:lstStyle/>
          <a:p>
            <a:pPr>
              <a:tabLst>
                <a:tab pos="2000250" algn="l"/>
              </a:tabLst>
            </a:pPr>
            <a:r>
              <a:rPr lang="it-IT" sz="2400" b="1" dirty="0">
                <a:latin typeface="Century Schoolbook" pitchFamily="18" charset="0"/>
              </a:rPr>
              <a:t>2.</a:t>
            </a:r>
            <a:r>
              <a:rPr lang="it-IT" sz="1000" b="1" dirty="0">
                <a:latin typeface="Century Schoolbook" pitchFamily="18" charset="0"/>
              </a:rPr>
              <a:t> ENTRO IN AULA E APPOGGIO LA CARTELLA SUL BANCO</a:t>
            </a:r>
          </a:p>
        </p:txBody>
      </p:sp>
      <p:pic>
        <p:nvPicPr>
          <p:cNvPr id="16392" name="Picture 9" descr="Fotografie-0043"/>
          <p:cNvPicPr>
            <a:picLocks noChangeAspect="1" noChangeArrowheads="1"/>
          </p:cNvPicPr>
          <p:nvPr/>
        </p:nvPicPr>
        <p:blipFill>
          <a:blip r:embed="rId6"/>
          <a:srcRect/>
          <a:stretch>
            <a:fillRect/>
          </a:stretch>
        </p:blipFill>
        <p:spPr bwMode="auto">
          <a:xfrm>
            <a:off x="685800" y="3733800"/>
            <a:ext cx="1905000" cy="1428750"/>
          </a:xfrm>
          <a:prstGeom prst="rect">
            <a:avLst/>
          </a:prstGeom>
          <a:noFill/>
          <a:ln w="9525">
            <a:noFill/>
            <a:miter lim="800000"/>
            <a:headEnd/>
            <a:tailEnd/>
          </a:ln>
        </p:spPr>
      </p:pic>
      <p:pic>
        <p:nvPicPr>
          <p:cNvPr id="16393" name="Picture 10" descr="Fotografie-0044"/>
          <p:cNvPicPr>
            <a:picLocks noChangeAspect="1" noChangeArrowheads="1"/>
          </p:cNvPicPr>
          <p:nvPr/>
        </p:nvPicPr>
        <p:blipFill>
          <a:blip r:embed="rId7" cstate="print"/>
          <a:srcRect/>
          <a:stretch>
            <a:fillRect/>
          </a:stretch>
        </p:blipFill>
        <p:spPr bwMode="auto">
          <a:xfrm>
            <a:off x="2819400" y="3733800"/>
            <a:ext cx="1981200" cy="1344613"/>
          </a:xfrm>
          <a:prstGeom prst="rect">
            <a:avLst/>
          </a:prstGeom>
          <a:noFill/>
          <a:ln w="9525">
            <a:noFill/>
            <a:miter lim="800000"/>
            <a:headEnd/>
            <a:tailEnd/>
          </a:ln>
        </p:spPr>
      </p:pic>
      <p:pic>
        <p:nvPicPr>
          <p:cNvPr id="16394" name="Picture 11" descr="Fotografie-0045"/>
          <p:cNvPicPr>
            <a:picLocks noChangeAspect="1" noChangeArrowheads="1"/>
          </p:cNvPicPr>
          <p:nvPr/>
        </p:nvPicPr>
        <p:blipFill>
          <a:blip r:embed="rId8"/>
          <a:srcRect/>
          <a:stretch>
            <a:fillRect/>
          </a:stretch>
        </p:blipFill>
        <p:spPr bwMode="auto">
          <a:xfrm>
            <a:off x="5029200" y="3657600"/>
            <a:ext cx="1925638" cy="1444625"/>
          </a:xfrm>
          <a:prstGeom prst="rect">
            <a:avLst/>
          </a:prstGeom>
          <a:noFill/>
          <a:ln w="9525">
            <a:noFill/>
            <a:miter lim="800000"/>
            <a:headEnd/>
            <a:tailEnd/>
          </a:ln>
        </p:spPr>
      </p:pic>
      <p:pic>
        <p:nvPicPr>
          <p:cNvPr id="16395" name="Picture 12" descr="Fotografie-0046"/>
          <p:cNvPicPr>
            <a:picLocks noChangeAspect="1" noChangeArrowheads="1"/>
          </p:cNvPicPr>
          <p:nvPr/>
        </p:nvPicPr>
        <p:blipFill>
          <a:blip r:embed="rId9"/>
          <a:srcRect/>
          <a:stretch>
            <a:fillRect/>
          </a:stretch>
        </p:blipFill>
        <p:spPr bwMode="auto">
          <a:xfrm>
            <a:off x="7086600" y="3733800"/>
            <a:ext cx="1828800" cy="1298575"/>
          </a:xfrm>
          <a:prstGeom prst="rect">
            <a:avLst/>
          </a:prstGeom>
          <a:noFill/>
          <a:ln w="9525">
            <a:noFill/>
            <a:miter lim="800000"/>
            <a:headEnd/>
            <a:tailEnd/>
          </a:ln>
        </p:spPr>
      </p:pic>
      <p:sp>
        <p:nvSpPr>
          <p:cNvPr id="16396" name="Text Box 13"/>
          <p:cNvSpPr txBox="1">
            <a:spLocks noChangeArrowheads="1"/>
          </p:cNvSpPr>
          <p:nvPr/>
        </p:nvSpPr>
        <p:spPr bwMode="auto">
          <a:xfrm>
            <a:off x="5105400" y="3048000"/>
            <a:ext cx="1752600" cy="609600"/>
          </a:xfrm>
          <a:prstGeom prst="rect">
            <a:avLst/>
          </a:prstGeom>
          <a:noFill/>
          <a:ln w="9525">
            <a:noFill/>
            <a:miter lim="800000"/>
            <a:headEnd/>
            <a:tailEnd/>
          </a:ln>
        </p:spPr>
        <p:txBody>
          <a:bodyPr>
            <a:spAutoFit/>
          </a:bodyPr>
          <a:lstStyle/>
          <a:p>
            <a:pPr>
              <a:spcBef>
                <a:spcPct val="50000"/>
              </a:spcBef>
            </a:pPr>
            <a:r>
              <a:rPr lang="it-IT" sz="2400" b="1" dirty="0">
                <a:latin typeface="Century Schoolbook" pitchFamily="18" charset="0"/>
              </a:rPr>
              <a:t>3.</a:t>
            </a:r>
            <a:r>
              <a:rPr lang="it-IT" sz="1000" b="1" dirty="0">
                <a:latin typeface="Century Schoolbook" pitchFamily="18" charset="0"/>
              </a:rPr>
              <a:t> .ESCO E  </a:t>
            </a:r>
            <a:r>
              <a:rPr lang="it-IT" sz="1000" b="1" dirty="0" err="1">
                <a:latin typeface="Century Schoolbook" pitchFamily="18" charset="0"/>
              </a:rPr>
              <a:t>MI</a:t>
            </a:r>
            <a:r>
              <a:rPr lang="it-IT" sz="1000" b="1" dirty="0">
                <a:latin typeface="Century Schoolbook" pitchFamily="18" charset="0"/>
              </a:rPr>
              <a:t> SPOGLIO</a:t>
            </a:r>
          </a:p>
        </p:txBody>
      </p:sp>
      <p:sp>
        <p:nvSpPr>
          <p:cNvPr id="16397" name="Text Box 14"/>
          <p:cNvSpPr txBox="1">
            <a:spLocks noChangeArrowheads="1"/>
          </p:cNvSpPr>
          <p:nvPr/>
        </p:nvSpPr>
        <p:spPr bwMode="auto">
          <a:xfrm>
            <a:off x="7010400" y="3124200"/>
            <a:ext cx="1828800" cy="609600"/>
          </a:xfrm>
          <a:prstGeom prst="rect">
            <a:avLst/>
          </a:prstGeom>
          <a:noFill/>
          <a:ln w="9525">
            <a:noFill/>
            <a:miter lim="800000"/>
            <a:headEnd/>
            <a:tailEnd/>
          </a:ln>
        </p:spPr>
        <p:txBody>
          <a:bodyPr>
            <a:spAutoFit/>
          </a:bodyPr>
          <a:lstStyle/>
          <a:p>
            <a:pPr>
              <a:spcBef>
                <a:spcPct val="50000"/>
              </a:spcBef>
            </a:pPr>
            <a:r>
              <a:rPr lang="it-IT" sz="2400" b="1" dirty="0">
                <a:latin typeface="Century Schoolbook" pitchFamily="18" charset="0"/>
              </a:rPr>
              <a:t>4.</a:t>
            </a:r>
            <a:r>
              <a:rPr lang="it-IT" sz="1000" b="1" dirty="0">
                <a:latin typeface="Century Schoolbook" pitchFamily="18" charset="0"/>
              </a:rPr>
              <a:t> APPENDO LA GIACCA</a:t>
            </a:r>
          </a:p>
        </p:txBody>
      </p:sp>
      <p:sp>
        <p:nvSpPr>
          <p:cNvPr id="16398" name="Text Box 15"/>
          <p:cNvSpPr txBox="1">
            <a:spLocks noChangeArrowheads="1"/>
          </p:cNvSpPr>
          <p:nvPr/>
        </p:nvSpPr>
        <p:spPr bwMode="auto">
          <a:xfrm>
            <a:off x="685800" y="5257800"/>
            <a:ext cx="2057400" cy="609600"/>
          </a:xfrm>
          <a:prstGeom prst="rect">
            <a:avLst/>
          </a:prstGeom>
          <a:noFill/>
          <a:ln w="9525">
            <a:noFill/>
            <a:miter lim="800000"/>
            <a:headEnd/>
            <a:tailEnd/>
          </a:ln>
        </p:spPr>
        <p:txBody>
          <a:bodyPr>
            <a:spAutoFit/>
          </a:bodyPr>
          <a:lstStyle/>
          <a:p>
            <a:pPr>
              <a:spcBef>
                <a:spcPct val="50000"/>
              </a:spcBef>
            </a:pPr>
            <a:r>
              <a:rPr lang="it-IT" sz="2400" b="1" dirty="0">
                <a:latin typeface="Century Schoolbook" pitchFamily="18" charset="0"/>
              </a:rPr>
              <a:t>5.</a:t>
            </a:r>
            <a:r>
              <a:rPr lang="it-IT" sz="1000" b="1" dirty="0">
                <a:latin typeface="Century Schoolbook" pitchFamily="18" charset="0"/>
              </a:rPr>
              <a:t> TORNO IN CLASSE E SVUOTO LA CARTELLA</a:t>
            </a:r>
          </a:p>
        </p:txBody>
      </p:sp>
      <p:sp>
        <p:nvSpPr>
          <p:cNvPr id="16399" name="Rectangle 16"/>
          <p:cNvSpPr>
            <a:spLocks noChangeArrowheads="1"/>
          </p:cNvSpPr>
          <p:nvPr/>
        </p:nvSpPr>
        <p:spPr bwMode="auto">
          <a:xfrm>
            <a:off x="2743200" y="5105400"/>
            <a:ext cx="2743200" cy="762000"/>
          </a:xfrm>
          <a:prstGeom prst="rect">
            <a:avLst/>
          </a:prstGeom>
          <a:noFill/>
          <a:ln w="9525">
            <a:noFill/>
            <a:miter lim="800000"/>
            <a:headEnd/>
            <a:tailEnd/>
          </a:ln>
        </p:spPr>
        <p:txBody>
          <a:bodyPr>
            <a:spAutoFit/>
          </a:bodyPr>
          <a:lstStyle/>
          <a:p>
            <a:r>
              <a:rPr lang="it-IT" sz="2400" b="1" dirty="0">
                <a:latin typeface="Century Schoolbook" pitchFamily="18" charset="0"/>
              </a:rPr>
              <a:t>6.</a:t>
            </a:r>
            <a:r>
              <a:rPr lang="it-IT" sz="1000" b="1" dirty="0">
                <a:latin typeface="Century Schoolbook" pitchFamily="18" charset="0"/>
              </a:rPr>
              <a:t> PRENDO LA CARTELLINA VERDE DEI COMPITI A CASA E LA METTO SUL BANCO</a:t>
            </a:r>
          </a:p>
        </p:txBody>
      </p:sp>
      <p:sp>
        <p:nvSpPr>
          <p:cNvPr id="16400" name="Rectangle 17"/>
          <p:cNvSpPr>
            <a:spLocks noChangeArrowheads="1"/>
          </p:cNvSpPr>
          <p:nvPr/>
        </p:nvSpPr>
        <p:spPr bwMode="auto">
          <a:xfrm>
            <a:off x="5334000" y="5105400"/>
            <a:ext cx="2057400" cy="609600"/>
          </a:xfrm>
          <a:prstGeom prst="rect">
            <a:avLst/>
          </a:prstGeom>
          <a:noFill/>
          <a:ln w="9525">
            <a:noFill/>
            <a:miter lim="800000"/>
            <a:headEnd/>
            <a:tailEnd/>
          </a:ln>
        </p:spPr>
        <p:txBody>
          <a:bodyPr>
            <a:spAutoFit/>
          </a:bodyPr>
          <a:lstStyle/>
          <a:p>
            <a:r>
              <a:rPr lang="it-IT" sz="2400" b="1" dirty="0">
                <a:latin typeface="Century Schoolbook" pitchFamily="18" charset="0"/>
              </a:rPr>
              <a:t>7.</a:t>
            </a:r>
            <a:r>
              <a:rPr lang="it-IT" sz="1000" b="1" dirty="0">
                <a:latin typeface="Century Schoolbook" pitchFamily="18" charset="0"/>
              </a:rPr>
              <a:t> METTO LA MERENDA NEL MIO SPAZIO</a:t>
            </a:r>
          </a:p>
        </p:txBody>
      </p:sp>
      <p:sp>
        <p:nvSpPr>
          <p:cNvPr id="16401" name="Rectangle 18"/>
          <p:cNvSpPr>
            <a:spLocks noChangeArrowheads="1"/>
          </p:cNvSpPr>
          <p:nvPr/>
        </p:nvSpPr>
        <p:spPr bwMode="auto">
          <a:xfrm>
            <a:off x="7239000" y="5105400"/>
            <a:ext cx="1524000" cy="762000"/>
          </a:xfrm>
          <a:prstGeom prst="rect">
            <a:avLst/>
          </a:prstGeom>
          <a:noFill/>
          <a:ln w="9525">
            <a:noFill/>
            <a:miter lim="800000"/>
            <a:headEnd/>
            <a:tailEnd/>
          </a:ln>
        </p:spPr>
        <p:txBody>
          <a:bodyPr>
            <a:spAutoFit/>
          </a:bodyPr>
          <a:lstStyle/>
          <a:p>
            <a:r>
              <a:rPr lang="it-IT" sz="2400" b="1" dirty="0">
                <a:latin typeface="Century Schoolbook" pitchFamily="18" charset="0"/>
              </a:rPr>
              <a:t>8.</a:t>
            </a:r>
            <a:r>
              <a:rPr lang="it-IT" sz="1000" b="1" dirty="0">
                <a:latin typeface="Century Schoolbook" pitchFamily="18" charset="0"/>
              </a:rPr>
              <a:t> PORTO LA CARTELLA FUORI AL SUO POSTO</a:t>
            </a:r>
          </a:p>
        </p:txBody>
      </p:sp>
      <p:sp>
        <p:nvSpPr>
          <p:cNvPr id="16403" name="Text Box 25"/>
          <p:cNvSpPr txBox="1">
            <a:spLocks noChangeArrowheads="1"/>
          </p:cNvSpPr>
          <p:nvPr/>
        </p:nvSpPr>
        <p:spPr bwMode="auto">
          <a:xfrm>
            <a:off x="685800" y="533400"/>
            <a:ext cx="8077200" cy="762000"/>
          </a:xfrm>
          <a:prstGeom prst="rect">
            <a:avLst/>
          </a:prstGeom>
          <a:noFill/>
          <a:ln w="9525">
            <a:noFill/>
            <a:miter lim="800000"/>
            <a:headEnd/>
            <a:tailEnd/>
          </a:ln>
        </p:spPr>
        <p:txBody>
          <a:bodyPr>
            <a:spAutoFit/>
          </a:bodyPr>
          <a:lstStyle/>
          <a:p>
            <a:pPr algn="ctr">
              <a:spcBef>
                <a:spcPct val="50000"/>
              </a:spcBef>
            </a:pPr>
            <a:r>
              <a:rPr lang="it-IT" sz="4400" b="1" dirty="0">
                <a:latin typeface="Lucida Sans Unicode" pitchFamily="34" charset="0"/>
              </a:rPr>
              <a:t>Procedura d’ingresso</a:t>
            </a:r>
          </a:p>
        </p:txBody>
      </p:sp>
    </p:spTree>
  </p:cSld>
  <p:clrMapOvr>
    <a:masterClrMapping/>
  </p:clrMapOvr>
  <p:transition advClick="0" advTm="5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srcRect/>
          <a:stretch>
            <a:fillRect/>
          </a:stretch>
        </p:blipFill>
        <p:spPr>
          <a:xfrm>
            <a:off x="762000" y="1752600"/>
            <a:ext cx="3092450" cy="2319338"/>
          </a:xfrm>
          <a:noFill/>
        </p:spPr>
      </p:pic>
      <p:sp>
        <p:nvSpPr>
          <p:cNvPr id="14" name="Segnaposto piè di pagina 13"/>
          <p:cNvSpPr>
            <a:spLocks noGrp="1"/>
          </p:cNvSpPr>
          <p:nvPr>
            <p:ph type="ftr" sz="quarter" idx="11"/>
          </p:nvPr>
        </p:nvSpPr>
        <p:spPr/>
        <p:txBody>
          <a:bodyPr/>
          <a:lstStyle/>
          <a:p>
            <a:r>
              <a:rPr lang="it-IT"/>
              <a:t>Mariella Groppi Formatrice Senza Zaino</a:t>
            </a:r>
          </a:p>
        </p:txBody>
      </p:sp>
      <p:pic>
        <p:nvPicPr>
          <p:cNvPr id="17411" name="Picture 3"/>
          <p:cNvPicPr>
            <a:picLocks noChangeAspect="1" noChangeArrowheads="1"/>
          </p:cNvPicPr>
          <p:nvPr/>
        </p:nvPicPr>
        <p:blipFill>
          <a:blip r:embed="rId3"/>
          <a:srcRect/>
          <a:stretch>
            <a:fillRect/>
          </a:stretch>
        </p:blipFill>
        <p:spPr bwMode="auto">
          <a:xfrm>
            <a:off x="2819400" y="4191000"/>
            <a:ext cx="2590800" cy="2073275"/>
          </a:xfrm>
          <a:prstGeom prst="rect">
            <a:avLst/>
          </a:prstGeom>
          <a:noFill/>
          <a:ln w="41402">
            <a:noFill/>
            <a:miter lim="800000"/>
            <a:headEnd/>
            <a:tailEnd/>
          </a:ln>
        </p:spPr>
      </p:pic>
      <p:sp>
        <p:nvSpPr>
          <p:cNvPr id="17412" name="Rectangle 2"/>
          <p:cNvSpPr>
            <a:spLocks noChangeArrowheads="1"/>
          </p:cNvSpPr>
          <p:nvPr/>
        </p:nvSpPr>
        <p:spPr bwMode="auto">
          <a:xfrm>
            <a:off x="381000" y="304800"/>
            <a:ext cx="8229600" cy="1143000"/>
          </a:xfrm>
          <a:prstGeom prst="rect">
            <a:avLst/>
          </a:prstGeom>
          <a:solidFill>
            <a:srgbClr val="0099CC"/>
          </a:solidFill>
          <a:ln w="9525">
            <a:noFill/>
            <a:miter lim="800000"/>
            <a:headEnd/>
            <a:tailEnd/>
          </a:ln>
        </p:spPr>
        <p:txBody>
          <a:bodyPr anchor="ctr"/>
          <a:lstStyle/>
          <a:p>
            <a:pPr marL="609600" indent="-609600" algn="ctr"/>
            <a:r>
              <a:rPr lang="it-IT" sz="3600">
                <a:solidFill>
                  <a:schemeClr val="bg1"/>
                </a:solidFill>
                <a:latin typeface="Lucida Sans Unicode" pitchFamily="34" charset="0"/>
                <a:cs typeface="Lucida Sans Unicode" pitchFamily="34" charset="0"/>
              </a:rPr>
              <a:t>Procedura di ingresso</a:t>
            </a:r>
          </a:p>
        </p:txBody>
      </p:sp>
      <p:sp>
        <p:nvSpPr>
          <p:cNvPr id="17413" name="Rectangle 2"/>
          <p:cNvSpPr>
            <a:spLocks noChangeArrowheads="1"/>
          </p:cNvSpPr>
          <p:nvPr/>
        </p:nvSpPr>
        <p:spPr bwMode="auto">
          <a:xfrm>
            <a:off x="381000" y="304800"/>
            <a:ext cx="8229600" cy="1143000"/>
          </a:xfrm>
          <a:prstGeom prst="rect">
            <a:avLst/>
          </a:prstGeom>
          <a:solidFill>
            <a:schemeClr val="accent2">
              <a:lumMod val="20000"/>
              <a:lumOff val="80000"/>
            </a:schemeClr>
          </a:solidFill>
          <a:ln w="9525">
            <a:noFill/>
            <a:miter lim="800000"/>
            <a:headEnd/>
            <a:tailEnd/>
          </a:ln>
        </p:spPr>
        <p:txBody>
          <a:bodyPr anchor="ctr"/>
          <a:lstStyle/>
          <a:p>
            <a:pPr marL="609600" indent="-609600" algn="ctr"/>
            <a:r>
              <a:rPr lang="it-IT" sz="3600" dirty="0">
                <a:latin typeface="Lucida Sans Unicode" pitchFamily="34" charset="0"/>
                <a:cs typeface="Lucida Sans Unicode" pitchFamily="34" charset="0"/>
              </a:rPr>
              <a:t>Planning della giornata</a:t>
            </a:r>
          </a:p>
        </p:txBody>
      </p:sp>
      <p:pic>
        <p:nvPicPr>
          <p:cNvPr id="17415" name="Picture 12" descr="Senza zaino 007"/>
          <p:cNvPicPr>
            <a:picLocks noChangeAspect="1" noChangeArrowheads="1"/>
          </p:cNvPicPr>
          <p:nvPr/>
        </p:nvPicPr>
        <p:blipFill>
          <a:blip r:embed="rId4"/>
          <a:srcRect/>
          <a:stretch>
            <a:fillRect/>
          </a:stretch>
        </p:blipFill>
        <p:spPr bwMode="auto">
          <a:xfrm>
            <a:off x="5867400" y="1828800"/>
            <a:ext cx="1393825" cy="4586288"/>
          </a:xfrm>
          <a:prstGeom prst="rect">
            <a:avLst/>
          </a:prstGeom>
          <a:noFill/>
          <a:ln w="15875">
            <a:solidFill>
              <a:srgbClr val="FF9900"/>
            </a:solidFill>
            <a:miter lim="800000"/>
            <a:headEnd/>
            <a:tailEnd/>
          </a:ln>
        </p:spPr>
      </p:pic>
      <p:sp>
        <p:nvSpPr>
          <p:cNvPr id="17417" name="Text Box 14"/>
          <p:cNvSpPr txBox="1">
            <a:spLocks noChangeArrowheads="1"/>
          </p:cNvSpPr>
          <p:nvPr/>
        </p:nvSpPr>
        <p:spPr bwMode="auto">
          <a:xfrm>
            <a:off x="3886200" y="2895600"/>
            <a:ext cx="1676400" cy="639763"/>
          </a:xfrm>
          <a:prstGeom prst="rect">
            <a:avLst/>
          </a:prstGeom>
          <a:noFill/>
          <a:ln w="9525">
            <a:noFill/>
            <a:miter lim="800000"/>
            <a:headEnd/>
            <a:tailEnd/>
          </a:ln>
        </p:spPr>
        <p:txBody>
          <a:bodyPr>
            <a:spAutoFit/>
          </a:bodyPr>
          <a:lstStyle/>
          <a:p>
            <a:pPr>
              <a:spcBef>
                <a:spcPct val="50000"/>
              </a:spcBef>
            </a:pPr>
            <a:r>
              <a:rPr lang="it-IT" sz="1200">
                <a:latin typeface="Lucida Sans Unicode" pitchFamily="34" charset="0"/>
              </a:rPr>
              <a:t>Scuola Primaria “Malfatti”, Viareggio A.S. 2011-2012</a:t>
            </a:r>
          </a:p>
        </p:txBody>
      </p:sp>
      <p:sp>
        <p:nvSpPr>
          <p:cNvPr id="17418" name="Rectangle 15"/>
          <p:cNvSpPr>
            <a:spLocks noChangeArrowheads="1"/>
          </p:cNvSpPr>
          <p:nvPr/>
        </p:nvSpPr>
        <p:spPr bwMode="auto">
          <a:xfrm>
            <a:off x="7391400" y="1447800"/>
            <a:ext cx="1568450" cy="3387725"/>
          </a:xfrm>
          <a:prstGeom prst="rect">
            <a:avLst/>
          </a:prstGeom>
          <a:noFill/>
          <a:ln w="9525">
            <a:noFill/>
            <a:miter lim="800000"/>
            <a:headEnd/>
            <a:tailEnd/>
          </a:ln>
        </p:spPr>
        <p:txBody>
          <a:bodyPr anchor="ctr">
            <a:spAutoFit/>
          </a:bodyPr>
          <a:lstStyle/>
          <a:p>
            <a:pPr eaLnBrk="0" hangingPunct="0"/>
            <a:r>
              <a:rPr lang="it-IT"/>
              <a:t>Ogni mattina, nell’agorà, vengono presentate, da una coppia di alunni, a turno, le proposte per le attività della giornata. </a:t>
            </a:r>
          </a:p>
        </p:txBody>
      </p:sp>
      <p:sp>
        <p:nvSpPr>
          <p:cNvPr id="17419" name="Text Box 16"/>
          <p:cNvSpPr txBox="1">
            <a:spLocks noChangeArrowheads="1"/>
          </p:cNvSpPr>
          <p:nvPr/>
        </p:nvSpPr>
        <p:spPr bwMode="auto">
          <a:xfrm>
            <a:off x="381000" y="4191000"/>
            <a:ext cx="1981200" cy="1739900"/>
          </a:xfrm>
          <a:prstGeom prst="rect">
            <a:avLst/>
          </a:prstGeom>
          <a:noFill/>
          <a:ln w="9525">
            <a:noFill/>
            <a:miter lim="800000"/>
            <a:headEnd/>
            <a:tailEnd/>
          </a:ln>
        </p:spPr>
        <p:txBody>
          <a:bodyPr>
            <a:spAutoFit/>
          </a:bodyPr>
          <a:lstStyle/>
          <a:p>
            <a:pPr>
              <a:spcBef>
                <a:spcPct val="50000"/>
              </a:spcBef>
            </a:pPr>
            <a:r>
              <a:rPr lang="it-IT"/>
              <a:t>Ogni mattina il bambino con disabilità prepara i cartellini delle attività della mattina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Mariella Groppi Formatrice Senza Zaino</a:t>
            </a:r>
          </a:p>
        </p:txBody>
      </p:sp>
      <p:sp>
        <p:nvSpPr>
          <p:cNvPr id="15362" name="Shape 217"/>
          <p:cNvSpPr txBox="1">
            <a:spLocks noGrp="1"/>
          </p:cNvSpPr>
          <p:nvPr>
            <p:ph type="title" idx="4294967295"/>
          </p:nvPr>
        </p:nvSpPr>
        <p:spPr>
          <a:xfrm>
            <a:off x="642910" y="274638"/>
            <a:ext cx="7586690" cy="1082660"/>
          </a:xfrm>
        </p:spPr>
        <p:txBody>
          <a:bodyPr tIns="45700" bIns="45700"/>
          <a:lstStyle/>
          <a:p>
            <a:pPr algn="ctr" eaLnBrk="1" hangingPunct="1">
              <a:buClr>
                <a:srgbClr val="3366FF"/>
              </a:buClr>
              <a:buSzPct val="25000"/>
            </a:pPr>
            <a:r>
              <a:rPr lang="en-US" sz="4400" b="1" dirty="0" err="1">
                <a:latin typeface="Arial" charset="0"/>
                <a:cs typeface="Arial" charset="0"/>
              </a:rPr>
              <a:t>Esercitazione</a:t>
            </a:r>
            <a:r>
              <a:rPr lang="en-US" sz="4400" b="1" dirty="0">
                <a:latin typeface="Arial" charset="0"/>
                <a:cs typeface="Arial" charset="0"/>
              </a:rPr>
              <a:t> a </a:t>
            </a:r>
            <a:r>
              <a:rPr lang="en-US" sz="4400" b="1" dirty="0" err="1">
                <a:latin typeface="Arial" charset="0"/>
                <a:cs typeface="Arial" charset="0"/>
              </a:rPr>
              <a:t>gruppi</a:t>
            </a:r>
            <a:endParaRPr lang="en-US" sz="4400" b="1" dirty="0">
              <a:latin typeface="Arial" charset="0"/>
              <a:cs typeface="Arial" charset="0"/>
            </a:endParaRPr>
          </a:p>
        </p:txBody>
      </p:sp>
      <p:sp>
        <p:nvSpPr>
          <p:cNvPr id="15363" name="Shape 218"/>
          <p:cNvSpPr txBox="1">
            <a:spLocks noGrp="1"/>
          </p:cNvSpPr>
          <p:nvPr>
            <p:ph type="body" idx="4294967295"/>
          </p:nvPr>
        </p:nvSpPr>
        <p:spPr>
          <a:xfrm>
            <a:off x="0" y="1600200"/>
            <a:ext cx="8229600" cy="4525963"/>
          </a:xfrm>
        </p:spPr>
        <p:txBody>
          <a:bodyPr tIns="45700" bIns="45700"/>
          <a:lstStyle/>
          <a:p>
            <a:pPr eaLnBrk="1" hangingPunct="1">
              <a:buClr>
                <a:srgbClr val="000000"/>
              </a:buClr>
              <a:buFontTx/>
              <a:buChar char="•"/>
            </a:pPr>
            <a:r>
              <a:rPr lang="en-US" sz="3200">
                <a:latin typeface="Arial" charset="0"/>
                <a:cs typeface="Arial" charset="0"/>
              </a:rPr>
              <a:t>Fare una lista delle situazioni che possono essere gestite con IPU</a:t>
            </a:r>
          </a:p>
          <a:p>
            <a:pPr eaLnBrk="1" hangingPunct="1">
              <a:spcBef>
                <a:spcPts val="638"/>
              </a:spcBef>
              <a:buClr>
                <a:srgbClr val="000000"/>
              </a:buClr>
              <a:buFontTx/>
              <a:buChar char="•"/>
            </a:pPr>
            <a:r>
              <a:rPr lang="en-US" sz="3200">
                <a:latin typeface="Arial" charset="0"/>
                <a:cs typeface="Arial" charset="0"/>
              </a:rPr>
              <a:t>Scegliere una situazione-problema </a:t>
            </a:r>
          </a:p>
          <a:p>
            <a:pPr eaLnBrk="1" hangingPunct="1">
              <a:spcBef>
                <a:spcPts val="638"/>
              </a:spcBef>
              <a:buClr>
                <a:srgbClr val="000000"/>
              </a:buClr>
              <a:buFontTx/>
              <a:buChar char="•"/>
            </a:pPr>
            <a:r>
              <a:rPr lang="en-US" sz="3200">
                <a:latin typeface="Arial" charset="0"/>
                <a:cs typeface="Arial" charset="0"/>
              </a:rPr>
              <a:t>Fare lista punti critici</a:t>
            </a:r>
          </a:p>
          <a:p>
            <a:pPr eaLnBrk="1" hangingPunct="1">
              <a:spcBef>
                <a:spcPts val="638"/>
              </a:spcBef>
              <a:buClr>
                <a:srgbClr val="000000"/>
              </a:buClr>
              <a:buFontTx/>
              <a:buChar char="•"/>
            </a:pPr>
            <a:r>
              <a:rPr lang="en-US" sz="3200">
                <a:latin typeface="Arial" charset="0"/>
                <a:cs typeface="Arial" charset="0"/>
              </a:rPr>
              <a:t>Preparare sequenza azioni</a:t>
            </a:r>
          </a:p>
          <a:p>
            <a:pPr eaLnBrk="1" hangingPunct="1">
              <a:spcBef>
                <a:spcPts val="638"/>
              </a:spcBef>
              <a:buClr>
                <a:srgbClr val="000000"/>
              </a:buClr>
              <a:buFontTx/>
              <a:buChar char="•"/>
            </a:pPr>
            <a:r>
              <a:rPr lang="en-US" sz="3200">
                <a:latin typeface="Arial" charset="0"/>
                <a:cs typeface="Arial" charset="0"/>
              </a:rPr>
              <a:t>Predisporre strumenti e materiali </a:t>
            </a:r>
          </a:p>
          <a:p>
            <a:pPr eaLnBrk="1" hangingPunct="1">
              <a:spcBef>
                <a:spcPts val="638"/>
              </a:spcBef>
              <a:buClr>
                <a:srgbClr val="000000"/>
              </a:buClr>
            </a:pPr>
            <a:endParaRPr lang="it-IT" sz="3200">
              <a:latin typeface="Arial" charset="0"/>
              <a:cs typeface="Arial" charset="0"/>
            </a:endParaRPr>
          </a:p>
          <a:p>
            <a:pPr eaLnBrk="1" hangingPunct="1">
              <a:spcBef>
                <a:spcPts val="638"/>
              </a:spcBef>
              <a:buClr>
                <a:srgbClr val="000000"/>
              </a:buClr>
            </a:pPr>
            <a:endParaRPr lang="it-IT" sz="3200">
              <a:latin typeface="Arial" charset="0"/>
              <a:cs typeface="Arial" charset="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09600" y="457200"/>
            <a:ext cx="8229600" cy="1143000"/>
          </a:xfrm>
          <a:prstGeom prst="rect">
            <a:avLst/>
          </a:prstGeom>
          <a:solidFill>
            <a:schemeClr val="bg2"/>
          </a:solidFill>
          <a:ln w="9525">
            <a:noFill/>
            <a:miter lim="800000"/>
            <a:headEnd/>
            <a:tailEnd/>
          </a:ln>
        </p:spPr>
        <p:txBody>
          <a:bodyPr anchor="ctr"/>
          <a:lstStyle/>
          <a:p>
            <a:pPr marL="609600" indent="-609600" algn="ctr"/>
            <a:r>
              <a:rPr lang="it-IT" sz="2800">
                <a:latin typeface="Lucida Sans Unicode" pitchFamily="34" charset="0"/>
              </a:rPr>
              <a:t>Dalle regole alle procedure</a:t>
            </a:r>
          </a:p>
        </p:txBody>
      </p:sp>
      <p:sp>
        <p:nvSpPr>
          <p:cNvPr id="24580" name="Rectangle 15"/>
          <p:cNvSpPr>
            <a:spLocks noGrp="1" noChangeArrowheads="1"/>
          </p:cNvSpPr>
          <p:nvPr>
            <p:ph sz="half" idx="1"/>
          </p:nvPr>
        </p:nvSpPr>
        <p:spPr>
          <a:xfrm>
            <a:off x="642910" y="2071678"/>
            <a:ext cx="7967690" cy="3800489"/>
          </a:xfrm>
          <a:solidFill>
            <a:schemeClr val="accent2">
              <a:lumMod val="20000"/>
              <a:lumOff val="80000"/>
            </a:schemeClr>
          </a:solidFill>
        </p:spPr>
        <p:txBody>
          <a:bodyPr>
            <a:normAutofit lnSpcReduction="10000"/>
          </a:bodyPr>
          <a:lstStyle/>
          <a:p>
            <a:pPr marL="533400" indent="-533400" algn="ctr" eaLnBrk="1" fontAlgn="auto" hangingPunct="1">
              <a:lnSpc>
                <a:spcPct val="80000"/>
              </a:lnSpc>
              <a:spcAft>
                <a:spcPts val="0"/>
              </a:spcAft>
              <a:buFontTx/>
              <a:buNone/>
              <a:defRPr/>
            </a:pPr>
            <a:r>
              <a:rPr lang="it-IT" sz="2400" dirty="0">
                <a:latin typeface="Lucida Sans Unicode" pitchFamily="34" charset="0"/>
              </a:rPr>
              <a:t>Le procedure … a differenza delle regole</a:t>
            </a:r>
          </a:p>
          <a:p>
            <a:pPr marL="533400" indent="-533400" eaLnBrk="1" fontAlgn="auto" hangingPunct="1">
              <a:lnSpc>
                <a:spcPct val="80000"/>
              </a:lnSpc>
              <a:spcAft>
                <a:spcPts val="0"/>
              </a:spcAft>
              <a:buFont typeface="Wingdings"/>
              <a:buChar char=""/>
              <a:defRPr/>
            </a:pPr>
            <a:endParaRPr lang="it-IT" sz="2400" i="1" dirty="0">
              <a:latin typeface="Lucida Sans Unicode" pitchFamily="34" charset="0"/>
            </a:endParaRPr>
          </a:p>
          <a:p>
            <a:pPr marL="533400" indent="-533400" eaLnBrk="1" fontAlgn="auto" hangingPunct="1">
              <a:lnSpc>
                <a:spcPct val="80000"/>
              </a:lnSpc>
              <a:spcAft>
                <a:spcPts val="0"/>
              </a:spcAft>
              <a:buFont typeface="Wingdings"/>
              <a:buChar char=""/>
              <a:defRPr/>
            </a:pPr>
            <a:r>
              <a:rPr lang="it-IT" sz="2400" dirty="0">
                <a:latin typeface="Lucida Sans Unicode" pitchFamily="34" charset="0"/>
              </a:rPr>
              <a:t>sono concrete</a:t>
            </a:r>
          </a:p>
          <a:p>
            <a:pPr marL="533400" indent="-533400" eaLnBrk="1" fontAlgn="auto" hangingPunct="1">
              <a:lnSpc>
                <a:spcPct val="80000"/>
              </a:lnSpc>
              <a:spcAft>
                <a:spcPts val="0"/>
              </a:spcAft>
              <a:buFont typeface="Wingdings"/>
              <a:buChar char=""/>
              <a:defRPr/>
            </a:pPr>
            <a:endParaRPr lang="it-IT" sz="2400" dirty="0">
              <a:latin typeface="Lucida Sans Unicode" pitchFamily="34" charset="0"/>
            </a:endParaRPr>
          </a:p>
          <a:p>
            <a:pPr marL="533400" indent="-533400" eaLnBrk="1" fontAlgn="auto" hangingPunct="1">
              <a:lnSpc>
                <a:spcPct val="80000"/>
              </a:lnSpc>
              <a:spcAft>
                <a:spcPts val="0"/>
              </a:spcAft>
              <a:buFont typeface="Wingdings"/>
              <a:buChar char=""/>
              <a:defRPr/>
            </a:pPr>
            <a:r>
              <a:rPr lang="it-IT" sz="2400" dirty="0">
                <a:latin typeface="Lucida Sans Unicode" pitchFamily="34" charset="0"/>
              </a:rPr>
              <a:t>Sono condivise, costruite insieme , non sono imposte</a:t>
            </a:r>
          </a:p>
          <a:p>
            <a:pPr marL="533400" indent="-533400" eaLnBrk="1" fontAlgn="auto" hangingPunct="1">
              <a:lnSpc>
                <a:spcPct val="80000"/>
              </a:lnSpc>
              <a:spcAft>
                <a:spcPts val="0"/>
              </a:spcAft>
              <a:buFont typeface="Wingdings"/>
              <a:buChar char=""/>
              <a:defRPr/>
            </a:pPr>
            <a:endParaRPr lang="it-IT" sz="2400" dirty="0">
              <a:latin typeface="Lucida Sans Unicode" pitchFamily="34" charset="0"/>
            </a:endParaRPr>
          </a:p>
          <a:p>
            <a:pPr marL="533400" indent="-533400" eaLnBrk="1" fontAlgn="auto" hangingPunct="1">
              <a:lnSpc>
                <a:spcPct val="80000"/>
              </a:lnSpc>
              <a:spcAft>
                <a:spcPts val="0"/>
              </a:spcAft>
              <a:buFont typeface="Wingdings"/>
              <a:buChar char=""/>
              <a:defRPr/>
            </a:pPr>
            <a:r>
              <a:rPr lang="it-IT" sz="2400" dirty="0">
                <a:latin typeface="Lucida Sans Unicode" pitchFamily="34" charset="0"/>
              </a:rPr>
              <a:t>sono definite</a:t>
            </a:r>
          </a:p>
          <a:p>
            <a:pPr marL="533400" indent="-533400" eaLnBrk="1" fontAlgn="auto" hangingPunct="1">
              <a:lnSpc>
                <a:spcPct val="80000"/>
              </a:lnSpc>
              <a:spcAft>
                <a:spcPts val="0"/>
              </a:spcAft>
              <a:buFont typeface="Wingdings"/>
              <a:buNone/>
              <a:defRPr/>
            </a:pPr>
            <a:endParaRPr lang="it-IT" sz="2400" dirty="0">
              <a:latin typeface="Lucida Sans Unicode" pitchFamily="34" charset="0"/>
            </a:endParaRPr>
          </a:p>
          <a:p>
            <a:pPr marL="533400" indent="-533400" eaLnBrk="1" fontAlgn="auto" hangingPunct="1">
              <a:lnSpc>
                <a:spcPct val="80000"/>
              </a:lnSpc>
              <a:spcAft>
                <a:spcPts val="0"/>
              </a:spcAft>
              <a:buFont typeface="Wingdings"/>
              <a:buChar char=""/>
              <a:defRPr/>
            </a:pPr>
            <a:r>
              <a:rPr lang="it-IT" sz="2400" dirty="0">
                <a:latin typeface="Lucida Sans Unicode" pitchFamily="34" charset="0"/>
              </a:rPr>
              <a:t>prevedono il conseguimento di obiettivi di apprendimento  e  di competenze.</a:t>
            </a:r>
          </a:p>
          <a:p>
            <a:pPr marL="533400" indent="-533400" eaLnBrk="1" fontAlgn="auto" hangingPunct="1">
              <a:lnSpc>
                <a:spcPct val="80000"/>
              </a:lnSpc>
              <a:spcAft>
                <a:spcPts val="0"/>
              </a:spcAft>
              <a:buFont typeface="Wingdings"/>
              <a:buChar char=""/>
              <a:defRPr/>
            </a:pPr>
            <a:endParaRPr lang="it-IT" sz="1400" i="1" dirty="0">
              <a:latin typeface="Lucida Sans Unicode" pitchFamily="34" charset="0"/>
            </a:endParaRPr>
          </a:p>
          <a:p>
            <a:pPr marL="533400" indent="-533400" eaLnBrk="1" fontAlgn="auto" hangingPunct="1">
              <a:lnSpc>
                <a:spcPct val="80000"/>
              </a:lnSpc>
              <a:spcAft>
                <a:spcPts val="0"/>
              </a:spcAft>
              <a:buFont typeface="Wingdings"/>
              <a:buChar char=""/>
              <a:defRPr/>
            </a:pPr>
            <a:endParaRPr lang="it-IT" sz="1400" i="1" dirty="0">
              <a:latin typeface="Lucida Sans Unicode" pitchFamily="34" charset="0"/>
            </a:endParaRPr>
          </a:p>
        </p:txBody>
      </p:sp>
      <p:sp>
        <p:nvSpPr>
          <p:cNvPr id="4" name="Segnaposto piè di pagina 3"/>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hape 224"/>
          <p:cNvSpPr txBox="1">
            <a:spLocks noGrp="1"/>
          </p:cNvSpPr>
          <p:nvPr>
            <p:ph type="title"/>
          </p:nvPr>
        </p:nvSpPr>
        <p:spPr/>
        <p:txBody>
          <a:bodyPr tIns="45700" bIns="45700">
            <a:normAutofit fontScale="90000"/>
          </a:bodyPr>
          <a:lstStyle/>
          <a:p>
            <a:pPr eaLnBrk="1" hangingPunct="1">
              <a:spcBef>
                <a:spcPct val="0"/>
              </a:spcBef>
              <a:spcAft>
                <a:spcPct val="0"/>
              </a:spcAft>
              <a:buClr>
                <a:srgbClr val="FF9933"/>
              </a:buClr>
              <a:buSzPct val="25000"/>
            </a:pPr>
            <a:r>
              <a:rPr lang="en-US" sz="3600" b="1" dirty="0" err="1">
                <a:latin typeface="Arial" charset="0"/>
                <a:cs typeface="Arial" charset="0"/>
                <a:sym typeface="Arial" charset="0"/>
              </a:rPr>
              <a:t>Dalle</a:t>
            </a:r>
            <a:r>
              <a:rPr lang="en-US" sz="3600" b="1" dirty="0">
                <a:latin typeface="Arial" charset="0"/>
                <a:cs typeface="Arial" charset="0"/>
                <a:sym typeface="Arial" charset="0"/>
              </a:rPr>
              <a:t> procedure in </a:t>
            </a:r>
            <a:r>
              <a:rPr lang="en-US" sz="3600" b="1" dirty="0" err="1">
                <a:latin typeface="Arial" charset="0"/>
                <a:cs typeface="Arial" charset="0"/>
                <a:sym typeface="Arial" charset="0"/>
              </a:rPr>
              <a:t>classe</a:t>
            </a:r>
            <a:r>
              <a:rPr lang="en-US" sz="3600" b="1" dirty="0">
                <a:latin typeface="Arial" charset="0"/>
                <a:cs typeface="Arial" charset="0"/>
                <a:sym typeface="Arial" charset="0"/>
              </a:rPr>
              <a:t> </a:t>
            </a:r>
            <a:br>
              <a:rPr lang="en-US" sz="3600" b="1" dirty="0">
                <a:latin typeface="Arial" charset="0"/>
                <a:cs typeface="Arial" charset="0"/>
                <a:sym typeface="Arial" charset="0"/>
              </a:rPr>
            </a:br>
            <a:r>
              <a:rPr lang="en-US" sz="3600" b="1" dirty="0" err="1">
                <a:latin typeface="Arial" charset="0"/>
                <a:cs typeface="Arial" charset="0"/>
                <a:sym typeface="Arial" charset="0"/>
              </a:rPr>
              <a:t>alla</a:t>
            </a:r>
            <a:r>
              <a:rPr lang="en-US" sz="3600" b="1" dirty="0">
                <a:latin typeface="Arial" charset="0"/>
                <a:cs typeface="Arial" charset="0"/>
                <a:sym typeface="Arial" charset="0"/>
              </a:rPr>
              <a:t> </a:t>
            </a:r>
            <a:r>
              <a:rPr lang="en-US" sz="3600" b="1" dirty="0" err="1">
                <a:latin typeface="Arial" charset="0"/>
                <a:cs typeface="Arial" charset="0"/>
                <a:sym typeface="Arial" charset="0"/>
              </a:rPr>
              <a:t>gestione</a:t>
            </a:r>
            <a:r>
              <a:rPr lang="en-US" sz="3600" b="1" dirty="0">
                <a:latin typeface="Arial" charset="0"/>
                <a:cs typeface="Arial" charset="0"/>
                <a:sym typeface="Arial" charset="0"/>
              </a:rPr>
              <a:t> </a:t>
            </a:r>
            <a:r>
              <a:rPr lang="en-US" sz="3600" b="1" dirty="0" err="1">
                <a:latin typeface="Arial" charset="0"/>
                <a:cs typeface="Arial" charset="0"/>
                <a:sym typeface="Arial" charset="0"/>
              </a:rPr>
              <a:t>della</a:t>
            </a:r>
            <a:r>
              <a:rPr lang="en-US" sz="3600" b="1" dirty="0">
                <a:latin typeface="Arial" charset="0"/>
                <a:cs typeface="Arial" charset="0"/>
                <a:sym typeface="Arial" charset="0"/>
              </a:rPr>
              <a:t> </a:t>
            </a:r>
            <a:r>
              <a:rPr lang="en-US" sz="3600" b="1" dirty="0" err="1">
                <a:latin typeface="Arial" charset="0"/>
                <a:cs typeface="Arial" charset="0"/>
                <a:sym typeface="Arial" charset="0"/>
              </a:rPr>
              <a:t>scuola</a:t>
            </a:r>
            <a:r>
              <a:rPr lang="en-US" sz="3600" b="1" dirty="0">
                <a:latin typeface="Arial" charset="0"/>
                <a:cs typeface="Arial" charset="0"/>
                <a:sym typeface="Arial" charset="0"/>
              </a:rPr>
              <a:t>...</a:t>
            </a:r>
          </a:p>
        </p:txBody>
      </p:sp>
      <p:pic>
        <p:nvPicPr>
          <p:cNvPr id="16386" name="Shape 223"/>
          <p:cNvPicPr preferRelativeResize="0">
            <a:picLocks noGrp="1"/>
          </p:cNvPicPr>
          <p:nvPr>
            <p:ph idx="1"/>
          </p:nvPr>
        </p:nvPicPr>
        <p:blipFill>
          <a:blip r:embed="rId3"/>
          <a:srcRect/>
          <a:stretch>
            <a:fillRect/>
          </a:stretch>
        </p:blipFill>
        <p:spPr>
          <a:xfrm>
            <a:off x="0" y="0"/>
            <a:ext cx="9324975" cy="6994525"/>
          </a:xfrm>
        </p:spPr>
      </p:pic>
      <p:sp>
        <p:nvSpPr>
          <p:cNvPr id="5" name="Segnaposto piè di pagina 4"/>
          <p:cNvSpPr>
            <a:spLocks noGrp="1"/>
          </p:cNvSpPr>
          <p:nvPr>
            <p:ph type="ftr" sz="quarter" idx="11"/>
          </p:nvPr>
        </p:nvSpPr>
        <p:spPr/>
        <p:txBody>
          <a:bodyPr/>
          <a:lstStyle/>
          <a:p>
            <a:r>
              <a:rPr lang="it-IT"/>
              <a:t>Mariella Groppi Formatrice Senza Zaino</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25"/>
          <p:cNvSpPr txBox="1">
            <a:spLocks noGrp="1" noChangeArrowheads="1"/>
          </p:cNvSpPr>
          <p:nvPr>
            <p:ph idx="1"/>
          </p:nvPr>
        </p:nvSpPr>
        <p:spPr bwMode="auto">
          <a:prstGeom prst="rect">
            <a:avLst/>
          </a:prstGeom>
          <a:solidFill>
            <a:schemeClr val="accent2">
              <a:lumMod val="20000"/>
              <a:lumOff val="80000"/>
            </a:schemeClr>
          </a:solidFill>
          <a:ln w="9525">
            <a:noFill/>
            <a:miter lim="800000"/>
            <a:headEnd/>
            <a:tailEnd/>
          </a:ln>
        </p:spPr>
        <p:txBody>
          <a:bodyPr lIns="91425" tIns="45700" rIns="91425" bIns="45700"/>
          <a:lstStyle/>
          <a:p>
            <a:pPr>
              <a:buClr>
                <a:srgbClr val="FFFFFF"/>
              </a:buClr>
              <a:buSzPct val="100000"/>
              <a:buFont typeface="Arial" charset="0"/>
              <a:buChar char="•"/>
            </a:pPr>
            <a:r>
              <a:rPr lang="en-US" sz="2000" b="1" dirty="0">
                <a:solidFill>
                  <a:srgbClr val="FFFFFF"/>
                </a:solidFill>
              </a:rPr>
              <a:t> </a:t>
            </a:r>
            <a:r>
              <a:rPr lang="en-US" sz="2400" b="1" dirty="0" err="1"/>
              <a:t>Una</a:t>
            </a:r>
            <a:r>
              <a:rPr lang="en-US" sz="2400" b="1" dirty="0"/>
              <a:t> </a:t>
            </a:r>
            <a:r>
              <a:rPr lang="en-US" sz="2400" b="1" dirty="0" err="1"/>
              <a:t>classe</a:t>
            </a:r>
            <a:r>
              <a:rPr lang="en-US" sz="2400" b="1" dirty="0"/>
              <a:t>, in cui procedure e </a:t>
            </a:r>
            <a:r>
              <a:rPr lang="en-US" sz="2400" b="1" dirty="0" err="1"/>
              <a:t>consapevolezze</a:t>
            </a:r>
            <a:r>
              <a:rPr lang="en-US" sz="2400" b="1" dirty="0"/>
              <a:t> </a:t>
            </a:r>
            <a:r>
              <a:rPr lang="en-US" sz="2400" b="1" dirty="0" err="1"/>
              <a:t>sono</a:t>
            </a:r>
            <a:r>
              <a:rPr lang="en-US" sz="2400" b="1" dirty="0"/>
              <a:t> </a:t>
            </a:r>
            <a:r>
              <a:rPr lang="en-US" sz="2400" b="1" dirty="0" err="1"/>
              <a:t>costruite</a:t>
            </a:r>
            <a:r>
              <a:rPr lang="en-US" sz="2400" b="1" dirty="0"/>
              <a:t> e </a:t>
            </a:r>
            <a:r>
              <a:rPr lang="en-US" sz="2400" b="1" dirty="0" err="1"/>
              <a:t>gestite</a:t>
            </a:r>
            <a:r>
              <a:rPr lang="en-US" sz="2400" b="1" dirty="0"/>
              <a:t> </a:t>
            </a:r>
            <a:r>
              <a:rPr lang="en-US" sz="2400" b="1" dirty="0" err="1"/>
              <a:t>insieme</a:t>
            </a:r>
            <a:r>
              <a:rPr lang="en-US" sz="2400" b="1" dirty="0"/>
              <a:t> </a:t>
            </a:r>
            <a:r>
              <a:rPr lang="en-US" sz="2400" b="1" dirty="0" err="1"/>
              <a:t>ai</a:t>
            </a:r>
            <a:r>
              <a:rPr lang="en-US" sz="2400" b="1" dirty="0"/>
              <a:t> </a:t>
            </a:r>
            <a:r>
              <a:rPr lang="en-US" sz="2400" b="1" dirty="0" err="1"/>
              <a:t>ragazzi</a:t>
            </a:r>
            <a:r>
              <a:rPr lang="en-US" sz="2400" b="1" dirty="0"/>
              <a:t>, </a:t>
            </a:r>
            <a:r>
              <a:rPr lang="en-US" sz="2400" b="1" dirty="0" err="1"/>
              <a:t>deve</a:t>
            </a:r>
            <a:r>
              <a:rPr lang="en-US" sz="2400" b="1" dirty="0"/>
              <a:t> </a:t>
            </a:r>
            <a:r>
              <a:rPr lang="en-US" sz="2400" b="1" dirty="0" err="1"/>
              <a:t>essere</a:t>
            </a:r>
            <a:r>
              <a:rPr lang="en-US" sz="2400" b="1" dirty="0"/>
              <a:t> </a:t>
            </a:r>
            <a:r>
              <a:rPr lang="en-US" sz="2400" b="1" dirty="0" err="1"/>
              <a:t>immersa</a:t>
            </a:r>
            <a:r>
              <a:rPr lang="en-US" sz="2400" b="1" dirty="0"/>
              <a:t> in </a:t>
            </a:r>
            <a:r>
              <a:rPr lang="en-US" sz="2400" b="1" dirty="0" err="1"/>
              <a:t>una</a:t>
            </a:r>
            <a:r>
              <a:rPr lang="en-US" sz="2400" b="1" dirty="0"/>
              <a:t> “cornice”, </a:t>
            </a:r>
            <a:r>
              <a:rPr lang="en-US" sz="2400" b="1" dirty="0" err="1"/>
              <a:t>l’intera</a:t>
            </a:r>
            <a:r>
              <a:rPr lang="en-US" sz="2400" b="1" dirty="0"/>
              <a:t> </a:t>
            </a:r>
            <a:r>
              <a:rPr lang="en-US" sz="2400" b="1" dirty="0" err="1"/>
              <a:t>scuola</a:t>
            </a:r>
            <a:r>
              <a:rPr lang="en-US" sz="2400" b="1" dirty="0"/>
              <a:t>, </a:t>
            </a:r>
            <a:r>
              <a:rPr lang="en-US" sz="2400" b="1" dirty="0" err="1"/>
              <a:t>che</a:t>
            </a:r>
            <a:r>
              <a:rPr lang="en-US" sz="2400" b="1" dirty="0"/>
              <a:t> </a:t>
            </a:r>
            <a:r>
              <a:rPr lang="en-US" sz="2400" b="1" dirty="0" err="1"/>
              <a:t>procede</a:t>
            </a:r>
            <a:r>
              <a:rPr lang="en-US" sz="2400" b="1" dirty="0"/>
              <a:t> </a:t>
            </a:r>
            <a:r>
              <a:rPr lang="en-US" sz="2400" b="1" dirty="0" err="1"/>
              <a:t>allo</a:t>
            </a:r>
            <a:r>
              <a:rPr lang="en-US" sz="2400" b="1" dirty="0"/>
              <a:t> </a:t>
            </a:r>
            <a:r>
              <a:rPr lang="en-US" sz="2400" b="1" dirty="0" err="1"/>
              <a:t>stesso</a:t>
            </a:r>
            <a:r>
              <a:rPr lang="en-US" sz="2400" b="1" dirty="0"/>
              <a:t> </a:t>
            </a:r>
            <a:r>
              <a:rPr lang="en-US" sz="2400" b="1" dirty="0" err="1"/>
              <a:t>modo</a:t>
            </a:r>
            <a:r>
              <a:rPr lang="en-US" sz="2400" b="1" dirty="0"/>
              <a:t>: </a:t>
            </a:r>
            <a:r>
              <a:rPr lang="en-US" sz="2400" b="1" dirty="0" err="1"/>
              <a:t>evidenzia</a:t>
            </a:r>
            <a:r>
              <a:rPr lang="en-US" sz="2400" b="1" dirty="0"/>
              <a:t> </a:t>
            </a:r>
            <a:r>
              <a:rPr lang="en-US" sz="2400" b="1" dirty="0" err="1"/>
              <a:t>i</a:t>
            </a:r>
            <a:r>
              <a:rPr lang="en-US" sz="2400" b="1" dirty="0"/>
              <a:t> </a:t>
            </a:r>
            <a:r>
              <a:rPr lang="en-US" sz="2400" b="1" dirty="0" err="1"/>
              <a:t>problemi</a:t>
            </a:r>
            <a:r>
              <a:rPr lang="en-US" sz="2400" b="1" dirty="0"/>
              <a:t>, </a:t>
            </a:r>
            <a:r>
              <a:rPr lang="en-US" sz="2400" b="1" dirty="0" err="1"/>
              <a:t>prevede</a:t>
            </a:r>
            <a:r>
              <a:rPr lang="en-US" sz="2400" b="1" dirty="0"/>
              <a:t> </a:t>
            </a:r>
            <a:r>
              <a:rPr lang="en-US" sz="2400" b="1" dirty="0" err="1"/>
              <a:t>i</a:t>
            </a:r>
            <a:r>
              <a:rPr lang="en-US" sz="2400" b="1" dirty="0"/>
              <a:t> </a:t>
            </a:r>
            <a:r>
              <a:rPr lang="en-US" sz="2400" b="1" dirty="0" err="1"/>
              <a:t>diversi</a:t>
            </a:r>
            <a:r>
              <a:rPr lang="en-US" sz="2400" b="1" dirty="0"/>
              <a:t> </a:t>
            </a:r>
            <a:r>
              <a:rPr lang="en-US" sz="2400" b="1" dirty="0" err="1"/>
              <a:t>nodi</a:t>
            </a:r>
            <a:r>
              <a:rPr lang="en-US" sz="2400" b="1" dirty="0"/>
              <a:t>, </a:t>
            </a:r>
            <a:r>
              <a:rPr lang="en-US" sz="2400" b="1" dirty="0" err="1"/>
              <a:t>elenca</a:t>
            </a:r>
            <a:r>
              <a:rPr lang="en-US" sz="2400" b="1" dirty="0"/>
              <a:t> </a:t>
            </a:r>
            <a:r>
              <a:rPr lang="en-US" sz="2400" b="1" dirty="0" err="1"/>
              <a:t>azioni</a:t>
            </a:r>
            <a:r>
              <a:rPr lang="en-US" sz="2400" b="1" dirty="0"/>
              <a:t>, </a:t>
            </a:r>
            <a:r>
              <a:rPr lang="en-US" sz="2400" b="1" dirty="0" err="1"/>
              <a:t>costruisce</a:t>
            </a:r>
            <a:r>
              <a:rPr lang="en-US" sz="2400" b="1" dirty="0"/>
              <a:t> I.P.U. , ne </a:t>
            </a:r>
            <a:r>
              <a:rPr lang="en-US" sz="2400" b="1" dirty="0" err="1"/>
              <a:t>cura</a:t>
            </a:r>
            <a:r>
              <a:rPr lang="en-US" sz="2400" b="1" dirty="0"/>
              <a:t> la </a:t>
            </a:r>
            <a:r>
              <a:rPr lang="en-US" sz="2400" b="1" dirty="0" err="1"/>
              <a:t>diffusione</a:t>
            </a:r>
            <a:r>
              <a:rPr lang="en-US" sz="2400" b="1" dirty="0"/>
              <a:t> e </a:t>
            </a:r>
            <a:r>
              <a:rPr lang="en-US" sz="2400" b="1" dirty="0" err="1"/>
              <a:t>l’attuazione</a:t>
            </a:r>
            <a:endParaRPr lang="en-US" sz="2400" b="1" dirty="0"/>
          </a:p>
          <a:p>
            <a:pPr>
              <a:buClr>
                <a:srgbClr val="FFFFFF"/>
              </a:buClr>
              <a:buSzPct val="100000"/>
              <a:buFont typeface="Arial" charset="0"/>
              <a:buChar char="•"/>
            </a:pPr>
            <a:r>
              <a:rPr lang="en-US" sz="2400" b="1" dirty="0"/>
              <a:t> I </a:t>
            </a:r>
            <a:r>
              <a:rPr lang="en-US" sz="2400" b="1" dirty="0" err="1"/>
              <a:t>punti</a:t>
            </a:r>
            <a:r>
              <a:rPr lang="en-US" sz="2400" b="1" dirty="0"/>
              <a:t> </a:t>
            </a:r>
            <a:r>
              <a:rPr lang="en-US" sz="2400" b="1" dirty="0" err="1"/>
              <a:t>fermi</a:t>
            </a:r>
            <a:r>
              <a:rPr lang="en-US" sz="2400" b="1" dirty="0"/>
              <a:t> </a:t>
            </a:r>
            <a:r>
              <a:rPr lang="en-US" sz="2400" b="1" dirty="0" err="1"/>
              <a:t>di</a:t>
            </a:r>
            <a:r>
              <a:rPr lang="en-US" sz="2400" b="1" dirty="0"/>
              <a:t> un </a:t>
            </a:r>
            <a:r>
              <a:rPr lang="en-US" sz="2400" b="1" dirty="0" err="1"/>
              <a:t>regolamento</a:t>
            </a:r>
            <a:r>
              <a:rPr lang="en-US" sz="2400" b="1" dirty="0"/>
              <a:t> </a:t>
            </a:r>
            <a:r>
              <a:rPr lang="en-US" sz="2400" b="1" dirty="0" err="1"/>
              <a:t>comune</a:t>
            </a:r>
            <a:r>
              <a:rPr lang="en-US" sz="2400" b="1" dirty="0"/>
              <a:t> </a:t>
            </a:r>
            <a:r>
              <a:rPr lang="en-US" sz="2400" b="1" dirty="0" err="1"/>
              <a:t>possono</a:t>
            </a:r>
            <a:r>
              <a:rPr lang="en-US" sz="2400" b="1" dirty="0"/>
              <a:t> “</a:t>
            </a:r>
            <a:r>
              <a:rPr lang="en-US" sz="2400" b="1" dirty="0" err="1"/>
              <a:t>passare</a:t>
            </a:r>
            <a:r>
              <a:rPr lang="en-US" sz="2400" b="1" dirty="0"/>
              <a:t>” con </a:t>
            </a:r>
            <a:r>
              <a:rPr lang="en-US" sz="2400" b="1" dirty="0" err="1"/>
              <a:t>più</a:t>
            </a:r>
            <a:r>
              <a:rPr lang="en-US" sz="2400" b="1" dirty="0"/>
              <a:t> </a:t>
            </a:r>
            <a:r>
              <a:rPr lang="en-US" sz="2400" b="1" dirty="0" err="1"/>
              <a:t>efficacia</a:t>
            </a:r>
            <a:r>
              <a:rPr lang="en-US" sz="2400" b="1" dirty="0"/>
              <a:t> se </a:t>
            </a:r>
            <a:r>
              <a:rPr lang="en-US" sz="2400" b="1" dirty="0" err="1"/>
              <a:t>discussi</a:t>
            </a:r>
            <a:r>
              <a:rPr lang="en-US" sz="2400" b="1" dirty="0"/>
              <a:t> e </a:t>
            </a:r>
            <a:r>
              <a:rPr lang="en-US" sz="2400" b="1" dirty="0" err="1"/>
              <a:t>gestiti</a:t>
            </a:r>
            <a:r>
              <a:rPr lang="en-US" sz="2400" b="1" dirty="0"/>
              <a:t> con </a:t>
            </a:r>
            <a:r>
              <a:rPr lang="en-US" sz="2400" b="1" dirty="0" err="1"/>
              <a:t>gli</a:t>
            </a:r>
            <a:r>
              <a:rPr lang="en-US" sz="2400" b="1" dirty="0"/>
              <a:t> </a:t>
            </a:r>
            <a:r>
              <a:rPr lang="en-US" sz="2400" b="1" dirty="0" err="1"/>
              <a:t>studenti</a:t>
            </a:r>
            <a:r>
              <a:rPr lang="en-US" sz="2400" b="1" dirty="0"/>
              <a:t>.</a:t>
            </a:r>
          </a:p>
        </p:txBody>
      </p:sp>
      <p:sp>
        <p:nvSpPr>
          <p:cNvPr id="5" name="Segnaposto piè di pagina 4"/>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50825" y="127000"/>
            <a:ext cx="8497888" cy="6647974"/>
          </a:xfrm>
          <a:prstGeom prst="rect">
            <a:avLst/>
          </a:prstGeom>
          <a:solidFill>
            <a:schemeClr val="accent2">
              <a:lumMod val="20000"/>
              <a:lumOff val="80000"/>
            </a:schemeClr>
          </a:solidFill>
          <a:ln w="9525">
            <a:noFill/>
            <a:miter lim="800000"/>
            <a:headEnd/>
            <a:tailEnd/>
          </a:ln>
        </p:spPr>
        <p:txBody>
          <a:bodyPr anchor="ctr">
            <a:spAutoFit/>
          </a:bodyPr>
          <a:lstStyle/>
          <a:p>
            <a:pPr algn="ctr"/>
            <a:r>
              <a:rPr lang="it-IT" sz="2800" dirty="0">
                <a:latin typeface="Comic Sans MS" pitchFamily="66" charset="0"/>
                <a:cs typeface="Times New Roman" pitchFamily="18" charset="0"/>
              </a:rPr>
              <a:t>I tempi intermedi</a:t>
            </a:r>
          </a:p>
          <a:p>
            <a:endParaRPr lang="it-IT" sz="2000" dirty="0">
              <a:cs typeface="Times New Roman" pitchFamily="18" charset="0"/>
            </a:endParaRPr>
          </a:p>
          <a:p>
            <a:pPr eaLnBrk="0" hangingPunct="0"/>
            <a:r>
              <a:rPr lang="it-IT" sz="2000" dirty="0">
                <a:latin typeface="Comic Sans MS" pitchFamily="66" charset="0"/>
                <a:cs typeface="Times New Roman" pitchFamily="18" charset="0"/>
              </a:rPr>
              <a:t>Ogni giornata scolastica è organizzata in momenti diversi, con passaggi che scandiscono la giornata. Sono i </a:t>
            </a:r>
            <a:r>
              <a:rPr lang="it-IT" sz="2000" b="1" dirty="0">
                <a:latin typeface="Comic Sans MS" pitchFamily="66" charset="0"/>
                <a:cs typeface="Times New Roman" pitchFamily="18" charset="0"/>
              </a:rPr>
              <a:t>tempi intermedi, </a:t>
            </a:r>
            <a:r>
              <a:rPr lang="it-IT" sz="2000" dirty="0">
                <a:latin typeface="Comic Sans MS" pitchFamily="66" charset="0"/>
                <a:cs typeface="Times New Roman" pitchFamily="18" charset="0"/>
              </a:rPr>
              <a:t>che fanno da confine fra un’attività e l’altra e che devono essere gestiti in modo da renderli</a:t>
            </a:r>
            <a:r>
              <a:rPr lang="it-IT" sz="2000" u="sng" dirty="0">
                <a:latin typeface="Comic Sans MS" pitchFamily="66" charset="0"/>
                <a:cs typeface="Times New Roman" pitchFamily="18" charset="0"/>
              </a:rPr>
              <a:t> riti rassicuranti, momenti sereni di vita comunitaria.</a:t>
            </a:r>
          </a:p>
          <a:p>
            <a:pPr eaLnBrk="0" hangingPunct="0"/>
            <a:endParaRPr lang="it-IT" sz="2000" dirty="0"/>
          </a:p>
          <a:p>
            <a:pPr eaLnBrk="0" hangingPunct="0"/>
            <a:r>
              <a:rPr lang="it-IT" sz="2000" dirty="0">
                <a:latin typeface="Comic Sans MS" pitchFamily="66" charset="0"/>
                <a:cs typeface="Times New Roman" pitchFamily="18" charset="0"/>
              </a:rPr>
              <a:t>I tempi intermedi sono i seguenti:</a:t>
            </a:r>
          </a:p>
          <a:p>
            <a:pPr eaLnBrk="0" hangingPunct="0"/>
            <a:endParaRPr lang="it-IT" sz="2000" dirty="0"/>
          </a:p>
          <a:p>
            <a:pPr eaLnBrk="0" hangingPunct="0">
              <a:buFontTx/>
              <a:buChar char="•"/>
            </a:pPr>
            <a:r>
              <a:rPr lang="it-IT" sz="2000" dirty="0">
                <a:latin typeface="Comic Sans MS" pitchFamily="66" charset="0"/>
                <a:cs typeface="Times New Roman" pitchFamily="18" charset="0"/>
              </a:rPr>
              <a:t>INGRESSO</a:t>
            </a:r>
            <a:endParaRPr lang="it-IT" sz="2000" dirty="0">
              <a:cs typeface="Times New Roman" pitchFamily="18" charset="0"/>
            </a:endParaRPr>
          </a:p>
          <a:p>
            <a:pPr eaLnBrk="0" hangingPunct="0">
              <a:buFontTx/>
              <a:buChar char="•"/>
            </a:pPr>
            <a:r>
              <a:rPr lang="it-IT" sz="2000" dirty="0">
                <a:latin typeface="Comic Sans MS" pitchFamily="66" charset="0"/>
                <a:cs typeface="Times New Roman" pitchFamily="18" charset="0"/>
              </a:rPr>
              <a:t>CAMBIO </a:t>
            </a:r>
            <a:r>
              <a:rPr lang="it-IT" sz="2000" dirty="0" err="1">
                <a:latin typeface="Comic Sans MS" pitchFamily="66" charset="0"/>
                <a:cs typeface="Times New Roman" pitchFamily="18" charset="0"/>
              </a:rPr>
              <a:t>DI</a:t>
            </a:r>
            <a:r>
              <a:rPr lang="it-IT" sz="2000" dirty="0">
                <a:latin typeface="Comic Sans MS" pitchFamily="66" charset="0"/>
                <a:cs typeface="Times New Roman" pitchFamily="18" charset="0"/>
              </a:rPr>
              <a:t> ATTIVITA’</a:t>
            </a:r>
            <a:endParaRPr lang="it-IT" sz="2000" dirty="0">
              <a:cs typeface="Times New Roman" pitchFamily="18" charset="0"/>
            </a:endParaRPr>
          </a:p>
          <a:p>
            <a:pPr eaLnBrk="0" hangingPunct="0">
              <a:buFontTx/>
              <a:buChar char="•"/>
            </a:pPr>
            <a:r>
              <a:rPr lang="it-IT" sz="2000" dirty="0">
                <a:latin typeface="Comic Sans MS" pitchFamily="66" charset="0"/>
                <a:cs typeface="Times New Roman" pitchFamily="18" charset="0"/>
              </a:rPr>
              <a:t>CAMBIO </a:t>
            </a:r>
            <a:r>
              <a:rPr lang="it-IT" sz="2000" dirty="0" err="1">
                <a:latin typeface="Comic Sans MS" pitchFamily="66" charset="0"/>
                <a:cs typeface="Times New Roman" pitchFamily="18" charset="0"/>
              </a:rPr>
              <a:t>DI</a:t>
            </a:r>
            <a:r>
              <a:rPr lang="it-IT" sz="2000" dirty="0">
                <a:latin typeface="Comic Sans MS" pitchFamily="66" charset="0"/>
                <a:cs typeface="Times New Roman" pitchFamily="18" charset="0"/>
              </a:rPr>
              <a:t> INSEGNANTE</a:t>
            </a:r>
            <a:endParaRPr lang="it-IT" sz="2000" dirty="0">
              <a:cs typeface="Times New Roman" pitchFamily="18" charset="0"/>
            </a:endParaRPr>
          </a:p>
          <a:p>
            <a:pPr eaLnBrk="0" hangingPunct="0">
              <a:buFontTx/>
              <a:buChar char="•"/>
            </a:pPr>
            <a:r>
              <a:rPr lang="it-IT" sz="2000" dirty="0">
                <a:latin typeface="Comic Sans MS" pitchFamily="66" charset="0"/>
                <a:cs typeface="Times New Roman" pitchFamily="18" charset="0"/>
              </a:rPr>
              <a:t>RICREAZIONE</a:t>
            </a:r>
            <a:endParaRPr lang="it-IT" sz="2000" dirty="0">
              <a:cs typeface="Times New Roman" pitchFamily="18" charset="0"/>
            </a:endParaRPr>
          </a:p>
          <a:p>
            <a:pPr eaLnBrk="0" hangingPunct="0">
              <a:buFontTx/>
              <a:buChar char="•"/>
            </a:pPr>
            <a:r>
              <a:rPr lang="it-IT" sz="2000" dirty="0">
                <a:latin typeface="Comic Sans MS" pitchFamily="66" charset="0"/>
                <a:cs typeface="Times New Roman" pitchFamily="18" charset="0"/>
              </a:rPr>
              <a:t>RESETTING TIME</a:t>
            </a:r>
            <a:endParaRPr lang="it-IT" sz="2000" dirty="0">
              <a:cs typeface="Times New Roman" pitchFamily="18" charset="0"/>
            </a:endParaRPr>
          </a:p>
          <a:p>
            <a:pPr eaLnBrk="0" hangingPunct="0">
              <a:buFontTx/>
              <a:buChar char="•"/>
            </a:pPr>
            <a:r>
              <a:rPr lang="it-IT" sz="2000" dirty="0">
                <a:latin typeface="Comic Sans MS" pitchFamily="66" charset="0"/>
                <a:cs typeface="Times New Roman" pitchFamily="18" charset="0"/>
              </a:rPr>
              <a:t>MENSA</a:t>
            </a:r>
            <a:endParaRPr lang="it-IT" sz="2000" dirty="0">
              <a:cs typeface="Times New Roman" pitchFamily="18" charset="0"/>
            </a:endParaRPr>
          </a:p>
          <a:p>
            <a:pPr eaLnBrk="0" hangingPunct="0">
              <a:buFontTx/>
              <a:buChar char="•"/>
            </a:pPr>
            <a:r>
              <a:rPr lang="it-IT" sz="2000" dirty="0">
                <a:latin typeface="Comic Sans MS" pitchFamily="66" charset="0"/>
                <a:cs typeface="Times New Roman" pitchFamily="18" charset="0"/>
              </a:rPr>
              <a:t>SECONDA RICREAZIONE</a:t>
            </a:r>
            <a:endParaRPr lang="it-IT" sz="2000" dirty="0">
              <a:cs typeface="Times New Roman" pitchFamily="18" charset="0"/>
            </a:endParaRPr>
          </a:p>
          <a:p>
            <a:pPr eaLnBrk="0" hangingPunct="0">
              <a:buFontTx/>
              <a:buChar char="•"/>
            </a:pPr>
            <a:r>
              <a:rPr lang="it-IT" sz="2000" dirty="0">
                <a:latin typeface="Comic Sans MS" pitchFamily="66" charset="0"/>
                <a:cs typeface="Times New Roman" pitchFamily="18" charset="0"/>
              </a:rPr>
              <a:t>RESETTING TIME</a:t>
            </a:r>
            <a:endParaRPr lang="it-IT" sz="2000" dirty="0">
              <a:cs typeface="Times New Roman" pitchFamily="18" charset="0"/>
            </a:endParaRPr>
          </a:p>
          <a:p>
            <a:pPr eaLnBrk="0" hangingPunct="0">
              <a:buFontTx/>
              <a:buChar char="•"/>
            </a:pPr>
            <a:r>
              <a:rPr lang="it-IT" sz="2000" dirty="0">
                <a:latin typeface="Comic Sans MS" pitchFamily="66" charset="0"/>
                <a:cs typeface="Times New Roman" pitchFamily="18" charset="0"/>
              </a:rPr>
              <a:t>COMPITI A CASA</a:t>
            </a:r>
            <a:endParaRPr lang="it-IT" sz="2000" dirty="0">
              <a:cs typeface="Times New Roman" pitchFamily="18" charset="0"/>
            </a:endParaRPr>
          </a:p>
          <a:p>
            <a:pPr eaLnBrk="0" hangingPunct="0">
              <a:buFontTx/>
              <a:buChar char="•"/>
            </a:pPr>
            <a:r>
              <a:rPr lang="it-IT" sz="2000" dirty="0">
                <a:latin typeface="Comic Sans MS" pitchFamily="66" charset="0"/>
                <a:cs typeface="Times New Roman" pitchFamily="18" charset="0"/>
              </a:rPr>
              <a:t>BILANCIO DELLA GIORNATA</a:t>
            </a:r>
            <a:endParaRPr lang="it-IT" sz="2000" dirty="0">
              <a:cs typeface="Times New Roman" pitchFamily="18" charset="0"/>
            </a:endParaRPr>
          </a:p>
          <a:p>
            <a:pPr eaLnBrk="0" hangingPunct="0">
              <a:buFontTx/>
              <a:buChar char="•"/>
            </a:pPr>
            <a:r>
              <a:rPr lang="it-IT" sz="2000" dirty="0">
                <a:latin typeface="Comic Sans MS" pitchFamily="66" charset="0"/>
                <a:cs typeface="Times New Roman" pitchFamily="18" charset="0"/>
              </a:rPr>
              <a:t>USCITA</a:t>
            </a:r>
            <a:endParaRPr lang="it-IT" sz="2000" dirty="0"/>
          </a:p>
          <a:p>
            <a:pPr eaLnBrk="0" hangingPunct="0"/>
            <a:endParaRPr lang="it-IT" dirty="0"/>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468313" y="215900"/>
            <a:ext cx="7991475" cy="5909310"/>
          </a:xfrm>
          <a:prstGeom prst="rect">
            <a:avLst/>
          </a:prstGeom>
          <a:solidFill>
            <a:schemeClr val="accent2">
              <a:lumMod val="20000"/>
              <a:lumOff val="80000"/>
            </a:schemeClr>
          </a:solidFill>
          <a:ln w="9525">
            <a:noFill/>
            <a:miter lim="800000"/>
            <a:headEnd/>
            <a:tailEnd/>
          </a:ln>
        </p:spPr>
        <p:txBody>
          <a:bodyPr anchor="ctr">
            <a:spAutoFit/>
          </a:bodyPr>
          <a:lstStyle/>
          <a:p>
            <a:pPr algn="ctr"/>
            <a:r>
              <a:rPr lang="it-IT" sz="2000" b="1" u="sng" dirty="0">
                <a:latin typeface="Comic Sans MS" pitchFamily="66" charset="0"/>
                <a:cs typeface="Times New Roman" pitchFamily="18" charset="0"/>
              </a:rPr>
              <a:t>Come ritualizzare l’ingresso</a:t>
            </a:r>
          </a:p>
          <a:p>
            <a:pPr algn="ctr"/>
            <a:endParaRPr lang="it-IT" sz="2000" b="1" u="sng" dirty="0">
              <a:latin typeface="Comic Sans MS" pitchFamily="66" charset="0"/>
              <a:cs typeface="Times New Roman" pitchFamily="18" charset="0"/>
            </a:endParaRPr>
          </a:p>
          <a:p>
            <a:pPr algn="ctr"/>
            <a:endParaRPr lang="it-IT" sz="2000" b="1" dirty="0">
              <a:cs typeface="Times New Roman" pitchFamily="18" charset="0"/>
            </a:endParaRPr>
          </a:p>
          <a:p>
            <a:pPr eaLnBrk="0" hangingPunct="0"/>
            <a:r>
              <a:rPr lang="it-IT" sz="2000" dirty="0">
                <a:latin typeface="Comic Sans MS" pitchFamily="66" charset="0"/>
                <a:cs typeface="Times New Roman" pitchFamily="18" charset="0"/>
              </a:rPr>
              <a:t>Ritualizzare l’ingresso: saluto, canzone, filastrocca …</a:t>
            </a:r>
          </a:p>
          <a:p>
            <a:pPr eaLnBrk="0" hangingPunct="0"/>
            <a:r>
              <a:rPr lang="it-IT" sz="2000" dirty="0">
                <a:latin typeface="Comic Sans MS" pitchFamily="66" charset="0"/>
                <a:cs typeface="Times New Roman" pitchFamily="18" charset="0"/>
              </a:rPr>
              <a:t>Es. con la compilazione della tabella </a:t>
            </a:r>
            <a:r>
              <a:rPr lang="it-IT" sz="2000" b="1" dirty="0">
                <a:latin typeface="Comic Sans MS" pitchFamily="66" charset="0"/>
                <a:cs typeface="Times New Roman" pitchFamily="18" charset="0"/>
              </a:rPr>
              <a:t>presenti assenti.</a:t>
            </a:r>
            <a:endParaRPr lang="it-IT" sz="2000" dirty="0"/>
          </a:p>
          <a:p>
            <a:pPr eaLnBrk="0" hangingPunct="0"/>
            <a:r>
              <a:rPr lang="it-IT" sz="2000" dirty="0">
                <a:latin typeface="Comic Sans MS" pitchFamily="66" charset="0"/>
                <a:cs typeface="Times New Roman" pitchFamily="18" charset="0"/>
              </a:rPr>
              <a:t>Un bambino a turno ha l’incarico di gestire il rito porgendo ai compagni, mano a mano che arrivano, il simbolo della loro presenza. Essi la sistemano in un apposito contenitore. Quando tutti sono entrati si  mettono i simboli degli assenti e si registrano su un’apposita tabella le presenze del giorno.</a:t>
            </a:r>
            <a:endParaRPr lang="it-IT" sz="2000" dirty="0"/>
          </a:p>
          <a:p>
            <a:pPr eaLnBrk="0" hangingPunct="0"/>
            <a:r>
              <a:rPr lang="it-IT" sz="2000" dirty="0">
                <a:latin typeface="Comic Sans MS" pitchFamily="66" charset="0"/>
                <a:cs typeface="Times New Roman" pitchFamily="18" charset="0"/>
              </a:rPr>
              <a:t>Alla fine del mese o del quadrimestre la tabella si stacca e si discute su come utilizzare i dati: la media, la moda, le percentuali … semplici problemi …</a:t>
            </a:r>
            <a:endParaRPr lang="it-IT" sz="2000" dirty="0"/>
          </a:p>
          <a:p>
            <a:pPr eaLnBrk="0" hangingPunct="0"/>
            <a:r>
              <a:rPr lang="it-IT" sz="2000" dirty="0">
                <a:latin typeface="Comic Sans MS" pitchFamily="66" charset="0"/>
                <a:cs typeface="Times New Roman" pitchFamily="18" charset="0"/>
              </a:rPr>
              <a:t>I bambini, a mano a mano che entrano si sistemano ai tavoli, dove possono trovare il lavoro già pronto.</a:t>
            </a:r>
          </a:p>
          <a:p>
            <a:pPr eaLnBrk="0" hangingPunct="0"/>
            <a:endParaRPr lang="it-IT" sz="2000" dirty="0">
              <a:latin typeface="Comic Sans MS" pitchFamily="66" charset="0"/>
            </a:endParaRPr>
          </a:p>
          <a:p>
            <a:pPr eaLnBrk="0" hangingPunct="0"/>
            <a:r>
              <a:rPr lang="it-IT" sz="2000" dirty="0">
                <a:latin typeface="Comic Sans MS" pitchFamily="66" charset="0"/>
              </a:rPr>
              <a:t>Presentare ai bambini le attività : si lavora meglio quando si sa cosa si deve fare!</a:t>
            </a:r>
            <a:endParaRPr lang="it-IT" sz="2000" dirty="0"/>
          </a:p>
          <a:p>
            <a:pPr eaLnBrk="0" hangingPunct="0"/>
            <a:endParaRPr lang="it-IT" dirty="0"/>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79388" y="644525"/>
            <a:ext cx="8677275" cy="5602288"/>
          </a:xfrm>
          <a:prstGeom prst="rect">
            <a:avLst/>
          </a:prstGeom>
          <a:solidFill>
            <a:schemeClr val="accent2">
              <a:lumMod val="20000"/>
              <a:lumOff val="80000"/>
            </a:schemeClr>
          </a:solidFill>
          <a:ln w="9525">
            <a:noFill/>
            <a:miter lim="800000"/>
            <a:headEnd/>
            <a:tailEnd/>
          </a:ln>
        </p:spPr>
        <p:txBody>
          <a:bodyPr anchor="ctr">
            <a:spAutoFit/>
          </a:bodyPr>
          <a:lstStyle/>
          <a:p>
            <a:pPr algn="ctr"/>
            <a:r>
              <a:rPr lang="it-IT" b="1" u="sng" dirty="0">
                <a:latin typeface="Comic Sans MS" pitchFamily="66" charset="0"/>
                <a:cs typeface="Times New Roman" pitchFamily="18" charset="0"/>
              </a:rPr>
              <a:t>Come passare da un’attività ad un’altra</a:t>
            </a:r>
          </a:p>
          <a:p>
            <a:pPr algn="ctr"/>
            <a:endParaRPr lang="it-IT" dirty="0">
              <a:cs typeface="Times New Roman" pitchFamily="18" charset="0"/>
            </a:endParaRPr>
          </a:p>
          <a:p>
            <a:pPr eaLnBrk="0" hangingPunct="0"/>
            <a:r>
              <a:rPr lang="it-IT" dirty="0">
                <a:latin typeface="Comic Sans MS" pitchFamily="66" charset="0"/>
                <a:cs typeface="Times New Roman" pitchFamily="18" charset="0"/>
              </a:rPr>
              <a:t>Un’attività di qualsiasi genere non può durare più di 45’; il passaggio fra una e l’altra, che comporta sistemazione dei materiali, eventuali cambi di posto, utilizzo di nuovi materiali, deve divenire una routine, un momento che, vissuto in modo autonomo, ordinato e silenzioso, funziona anche come “stacco”, breve momento di reset. </a:t>
            </a:r>
          </a:p>
          <a:p>
            <a:pPr eaLnBrk="0" hangingPunct="0"/>
            <a:r>
              <a:rPr lang="it-IT" dirty="0">
                <a:latin typeface="Comic Sans MS" pitchFamily="66" charset="0"/>
                <a:cs typeface="Times New Roman" pitchFamily="18" charset="0"/>
              </a:rPr>
              <a:t>Ottenere ciò è possibile se si attuano alcune condizioni:</a:t>
            </a:r>
          </a:p>
          <a:p>
            <a:pPr eaLnBrk="0" hangingPunct="0"/>
            <a:endParaRPr lang="it-IT" dirty="0"/>
          </a:p>
          <a:p>
            <a:pPr eaLnBrk="0" hangingPunct="0">
              <a:buFontTx/>
              <a:buAutoNum type="arabicPeriod"/>
            </a:pPr>
            <a:r>
              <a:rPr lang="it-IT" dirty="0">
                <a:latin typeface="Comic Sans MS" pitchFamily="66" charset="0"/>
                <a:cs typeface="Times New Roman" pitchFamily="18" charset="0"/>
              </a:rPr>
              <a:t>Musica... Il passaggio è accompagnato da una musica, che un bambino ha l’incarico di far partire; la musica è veloce, allegra, aiuta il movimento ma comporta il silenzio; si ferma se si alzano le voci e i bambini sono tenuti a fermarsi ... immobili come statue. E’ una sorta di gioco che aiuta a costruire una routine.</a:t>
            </a:r>
          </a:p>
          <a:p>
            <a:pPr eaLnBrk="0" hangingPunct="0"/>
            <a:r>
              <a:rPr lang="it-IT" dirty="0">
                <a:latin typeface="Comic Sans MS" pitchFamily="66" charset="0"/>
                <a:cs typeface="Times New Roman" pitchFamily="18" charset="0"/>
              </a:rPr>
              <a:t>2. L’insegnante rinuncia completamente a parlare. Non è facile ma se si vuole che il rito funzioni è vietato intervenire con rimproveri, sollecitazioni …</a:t>
            </a:r>
          </a:p>
          <a:p>
            <a:pPr eaLnBrk="0" hangingPunct="0"/>
            <a:r>
              <a:rPr lang="it-IT" dirty="0">
                <a:latin typeface="Comic Sans MS" pitchFamily="66" charset="0"/>
                <a:cs typeface="Times New Roman" pitchFamily="18" charset="0"/>
              </a:rPr>
              <a:t>Eventualmente si può utilizzare un cronometro o una clessidra per segnare il tempo.</a:t>
            </a:r>
            <a:endParaRPr lang="it-IT" dirty="0">
              <a:cs typeface="Times New Roman" pitchFamily="18" charset="0"/>
            </a:endParaRPr>
          </a:p>
          <a:p>
            <a:pPr eaLnBrk="0" hangingPunct="0"/>
            <a:r>
              <a:rPr lang="it-IT" dirty="0">
                <a:latin typeface="Comic Sans MS" pitchFamily="66" charset="0"/>
                <a:cs typeface="Times New Roman" pitchFamily="18" charset="0"/>
              </a:rPr>
              <a:t>3. Ogni oggetto da sistemare o da prendere ha una collocazione ben precisa.</a:t>
            </a:r>
            <a:endParaRPr lang="it-IT" dirty="0"/>
          </a:p>
          <a:p>
            <a:pPr eaLnBrk="0" hangingPunct="0"/>
            <a:endParaRPr lang="it-IT" sz="1600" dirty="0"/>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684213" y="1319213"/>
            <a:ext cx="7559675" cy="3292475"/>
          </a:xfrm>
          <a:prstGeom prst="rect">
            <a:avLst/>
          </a:prstGeom>
          <a:solidFill>
            <a:schemeClr val="accent2">
              <a:lumMod val="20000"/>
              <a:lumOff val="80000"/>
            </a:schemeClr>
          </a:solidFill>
          <a:ln w="9525">
            <a:noFill/>
            <a:miter lim="800000"/>
            <a:headEnd/>
            <a:tailEnd/>
          </a:ln>
        </p:spPr>
        <p:txBody>
          <a:bodyPr anchor="ctr">
            <a:spAutoFit/>
          </a:bodyPr>
          <a:lstStyle/>
          <a:p>
            <a:pPr algn="ctr"/>
            <a:r>
              <a:rPr lang="it-IT" sz="2400" b="1" u="sng" dirty="0">
                <a:latin typeface="Comic Sans MS" pitchFamily="66" charset="0"/>
                <a:cs typeface="Times New Roman" pitchFamily="18" charset="0"/>
              </a:rPr>
              <a:t>Come gestire il cambio di insegnante</a:t>
            </a:r>
          </a:p>
          <a:p>
            <a:endParaRPr lang="it-IT" sz="2400" b="1" dirty="0">
              <a:cs typeface="Times New Roman" pitchFamily="18" charset="0"/>
            </a:endParaRPr>
          </a:p>
          <a:p>
            <a:pPr eaLnBrk="0" hangingPunct="0"/>
            <a:r>
              <a:rPr lang="it-IT" sz="2000" dirty="0">
                <a:latin typeface="Comic Sans MS" pitchFamily="66" charset="0"/>
                <a:cs typeface="Times New Roman" pitchFamily="18" charset="0"/>
              </a:rPr>
              <a:t>Primo consiglio: l’insegnante che deve entrare aspetta finché non viene aperta la porta, quello che deve uscire fa in modo che la classe sia in ordine (vedi rito descritto sopra) qualche istante prima.</a:t>
            </a:r>
          </a:p>
          <a:p>
            <a:pPr eaLnBrk="0" hangingPunct="0"/>
            <a:endParaRPr lang="it-IT" sz="2000" dirty="0"/>
          </a:p>
          <a:p>
            <a:pPr eaLnBrk="0" hangingPunct="0"/>
            <a:r>
              <a:rPr lang="it-IT" sz="2000" dirty="0">
                <a:latin typeface="Comic Sans MS" pitchFamily="66" charset="0"/>
                <a:cs typeface="Times New Roman" pitchFamily="18" charset="0"/>
              </a:rPr>
              <a:t>Secondo consiglio: evitare conversazioni; se la scuola deve essere una sorta di “luogo sacro” a sentire così devono essere prima di tutto gli insegnanti.</a:t>
            </a:r>
            <a:endParaRPr lang="it-IT" sz="2000" dirty="0"/>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714348" y="0"/>
            <a:ext cx="8001056" cy="6370975"/>
          </a:xfrm>
          <a:prstGeom prst="rect">
            <a:avLst/>
          </a:prstGeom>
          <a:solidFill>
            <a:schemeClr val="accent2">
              <a:lumMod val="20000"/>
              <a:lumOff val="80000"/>
            </a:schemeClr>
          </a:solidFill>
          <a:ln w="9525">
            <a:noFill/>
            <a:miter lim="800000"/>
            <a:headEnd/>
            <a:tailEnd/>
          </a:ln>
        </p:spPr>
        <p:txBody>
          <a:bodyPr wrap="square" anchor="ctr">
            <a:spAutoFit/>
          </a:bodyPr>
          <a:lstStyle/>
          <a:p>
            <a:pPr algn="ctr"/>
            <a:r>
              <a:rPr lang="it-IT" sz="2400" b="1" u="sng" dirty="0">
                <a:latin typeface="Comic Sans MS" pitchFamily="66" charset="0"/>
                <a:cs typeface="Times New Roman" pitchFamily="18" charset="0"/>
              </a:rPr>
              <a:t>La ricreazione</a:t>
            </a:r>
          </a:p>
          <a:p>
            <a:pPr algn="ctr"/>
            <a:endParaRPr lang="it-IT" sz="2400" b="1" dirty="0">
              <a:cs typeface="Times New Roman" pitchFamily="18" charset="0"/>
            </a:endParaRPr>
          </a:p>
          <a:p>
            <a:pPr eaLnBrk="0" hangingPunct="0"/>
            <a:r>
              <a:rPr lang="it-IT" dirty="0">
                <a:latin typeface="Comic Sans MS" pitchFamily="66" charset="0"/>
                <a:cs typeface="Times New Roman" pitchFamily="18" charset="0"/>
              </a:rPr>
              <a:t>La ricreazione dovrebbe essere annunciata da una </a:t>
            </a:r>
            <a:r>
              <a:rPr lang="it-IT" dirty="0" err="1">
                <a:latin typeface="Comic Sans MS" pitchFamily="66" charset="0"/>
                <a:cs typeface="Times New Roman" pitchFamily="18" charset="0"/>
              </a:rPr>
              <a:t>pre-ricreazione</a:t>
            </a:r>
            <a:r>
              <a:rPr lang="it-IT" dirty="0">
                <a:latin typeface="Comic Sans MS" pitchFamily="66" charset="0"/>
                <a:cs typeface="Times New Roman" pitchFamily="18" charset="0"/>
              </a:rPr>
              <a:t>; un segnale.. potrebbe essere una musica </a:t>
            </a:r>
            <a:r>
              <a:rPr lang="it-IT" dirty="0" err="1">
                <a:latin typeface="Comic Sans MS" pitchFamily="66" charset="0"/>
                <a:cs typeface="Times New Roman" pitchFamily="18" charset="0"/>
              </a:rPr>
              <a:t>o…</a:t>
            </a:r>
            <a:endParaRPr lang="it-IT" dirty="0">
              <a:latin typeface="Comic Sans MS" pitchFamily="66" charset="0"/>
              <a:cs typeface="Times New Roman" pitchFamily="18" charset="0"/>
            </a:endParaRPr>
          </a:p>
          <a:p>
            <a:pPr eaLnBrk="0" hangingPunct="0"/>
            <a:endParaRPr lang="it-IT" dirty="0">
              <a:latin typeface="Comic Sans MS" pitchFamily="66" charset="0"/>
              <a:cs typeface="Times New Roman" pitchFamily="18" charset="0"/>
            </a:endParaRPr>
          </a:p>
          <a:p>
            <a:pPr eaLnBrk="0" hangingPunct="0"/>
            <a:r>
              <a:rPr lang="it-IT" dirty="0">
                <a:latin typeface="Comic Sans MS" pitchFamily="66" charset="0"/>
                <a:cs typeface="Times New Roman" pitchFamily="18" charset="0"/>
              </a:rPr>
              <a:t>E’ il momento di completare il lavoro, se possibile, raccogliere, sistemare.</a:t>
            </a:r>
          </a:p>
          <a:p>
            <a:pPr eaLnBrk="0" hangingPunct="0"/>
            <a:endParaRPr lang="it-IT" dirty="0"/>
          </a:p>
          <a:p>
            <a:pPr eaLnBrk="0" hangingPunct="0"/>
            <a:r>
              <a:rPr lang="it-IT" dirty="0">
                <a:latin typeface="Comic Sans MS" pitchFamily="66" charset="0"/>
                <a:cs typeface="Times New Roman" pitchFamily="18" charset="0"/>
              </a:rPr>
              <a:t>Si fa merenda al tavolo: poi l’uscita, nel salone, nell’aula, all’aperto. Sarebbe importante costruire in questi luoghi angoli per giocare, </a:t>
            </a:r>
            <a:r>
              <a:rPr lang="it-IT" dirty="0" err="1">
                <a:latin typeface="Comic Sans MS" pitchFamily="66" charset="0"/>
                <a:cs typeface="Times New Roman" pitchFamily="18" charset="0"/>
              </a:rPr>
              <a:t>parlare…</a:t>
            </a:r>
            <a:r>
              <a:rPr lang="it-IT" dirty="0">
                <a:latin typeface="Comic Sans MS" pitchFamily="66" charset="0"/>
                <a:cs typeface="Times New Roman" pitchFamily="18" charset="0"/>
              </a:rPr>
              <a:t>. </a:t>
            </a:r>
          </a:p>
          <a:p>
            <a:pPr eaLnBrk="0" hangingPunct="0"/>
            <a:endParaRPr lang="it-IT" dirty="0"/>
          </a:p>
          <a:p>
            <a:pPr eaLnBrk="0" hangingPunct="0"/>
            <a:r>
              <a:rPr lang="it-IT" dirty="0">
                <a:latin typeface="Comic Sans MS" pitchFamily="66" charset="0"/>
                <a:cs typeface="Times New Roman" pitchFamily="18" charset="0"/>
              </a:rPr>
              <a:t>La ricreazione può essere il momento per andare in bagno, ma nella Scuola Senza zaino ci dovrebbe essere libertà nella possibilità di uscire, libertà che dovrebbe finire con lo scoraggiare anche i bambini che chiedono frequentemente di uscire. </a:t>
            </a:r>
            <a:endParaRPr lang="it-IT" dirty="0"/>
          </a:p>
          <a:p>
            <a:pPr eaLnBrk="0" hangingPunct="0"/>
            <a:r>
              <a:rPr lang="it-IT" dirty="0">
                <a:latin typeface="Comic Sans MS" pitchFamily="66" charset="0"/>
                <a:cs typeface="Times New Roman" pitchFamily="18" charset="0"/>
              </a:rPr>
              <a:t>Per regolare e controllare le uscite si appendono due cerchi, uno rosso e uno verde, vicino all’uscita. Una chiave è appesa al disco verde: il bambino che esce la stacca, la appende al disco rosso e la rimette a posto quando rientra; in questo modo è regolamentata anche l’uscita uno alla volta.</a:t>
            </a:r>
          </a:p>
          <a:p>
            <a:pPr eaLnBrk="0" hangingPunct="0"/>
            <a:endParaRPr lang="it-IT" dirty="0"/>
          </a:p>
          <a:p>
            <a:pPr eaLnBrk="0" hangingPunct="0"/>
            <a:r>
              <a:rPr lang="it-IT" dirty="0">
                <a:latin typeface="Comic Sans MS" pitchFamily="66" charset="0"/>
                <a:cs typeface="Times New Roman" pitchFamily="18" charset="0"/>
              </a:rPr>
              <a:t>Anche l’uscita per bere può essere evitata  se in classe, in appositi contenitori, sistemiamo bicchieri di vetro e bottiglie. </a:t>
            </a:r>
            <a:endParaRPr lang="it-IT" dirty="0"/>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395288" y="1268413"/>
            <a:ext cx="7777162" cy="4184650"/>
          </a:xfrm>
          <a:prstGeom prst="rect">
            <a:avLst/>
          </a:prstGeom>
          <a:solidFill>
            <a:schemeClr val="accent2">
              <a:lumMod val="20000"/>
              <a:lumOff val="80000"/>
            </a:schemeClr>
          </a:solidFill>
          <a:ln w="9525">
            <a:noFill/>
            <a:miter lim="800000"/>
            <a:headEnd/>
            <a:tailEnd/>
          </a:ln>
        </p:spPr>
        <p:txBody>
          <a:bodyPr anchor="ctr">
            <a:spAutoFit/>
          </a:bodyPr>
          <a:lstStyle/>
          <a:p>
            <a:pPr algn="ctr"/>
            <a:r>
              <a:rPr lang="it-IT" sz="2400" b="1" u="sng" dirty="0" err="1">
                <a:latin typeface="Comic Sans MS" pitchFamily="66" charset="0"/>
                <a:cs typeface="Times New Roman" pitchFamily="18" charset="0"/>
              </a:rPr>
              <a:t>Resetting</a:t>
            </a:r>
            <a:r>
              <a:rPr lang="it-IT" sz="2400" b="1" u="sng" dirty="0">
                <a:latin typeface="Comic Sans MS" pitchFamily="66" charset="0"/>
                <a:cs typeface="Times New Roman" pitchFamily="18" charset="0"/>
              </a:rPr>
              <a:t> </a:t>
            </a:r>
            <a:r>
              <a:rPr lang="it-IT" sz="2400" b="1" u="sng" dirty="0" err="1">
                <a:latin typeface="Comic Sans MS" pitchFamily="66" charset="0"/>
                <a:cs typeface="Times New Roman" pitchFamily="18" charset="0"/>
              </a:rPr>
              <a:t>time</a:t>
            </a:r>
            <a:endParaRPr lang="it-IT" sz="2400" b="1" u="sng" dirty="0">
              <a:latin typeface="Comic Sans MS" pitchFamily="66" charset="0"/>
              <a:cs typeface="Times New Roman" pitchFamily="18" charset="0"/>
            </a:endParaRPr>
          </a:p>
          <a:p>
            <a:pPr algn="ctr"/>
            <a:endParaRPr lang="it-IT" sz="2400" b="1" dirty="0">
              <a:cs typeface="Times New Roman" pitchFamily="18" charset="0"/>
            </a:endParaRPr>
          </a:p>
          <a:p>
            <a:pPr eaLnBrk="0" hangingPunct="0"/>
            <a:r>
              <a:rPr lang="it-IT" sz="2000" dirty="0">
                <a:latin typeface="Comic Sans MS" pitchFamily="66" charset="0"/>
                <a:cs typeface="Times New Roman" pitchFamily="18" charset="0"/>
              </a:rPr>
              <a:t>E’ importante fare in modo che ci sia qualcosa che segni lo stacco fra la ricreazione e la ripresa delle attività, che permetta la ricostruzione di un’atmosfera più concentrata e fattiva.</a:t>
            </a:r>
            <a:endParaRPr lang="it-IT" sz="2000" dirty="0"/>
          </a:p>
          <a:p>
            <a:pPr eaLnBrk="0" hangingPunct="0"/>
            <a:endParaRPr lang="it-IT" sz="2000" dirty="0">
              <a:latin typeface="Comic Sans MS" pitchFamily="66" charset="0"/>
              <a:cs typeface="Times New Roman" pitchFamily="18" charset="0"/>
            </a:endParaRPr>
          </a:p>
          <a:p>
            <a:pPr eaLnBrk="0" hangingPunct="0"/>
            <a:r>
              <a:rPr lang="it-IT" sz="2000" dirty="0">
                <a:latin typeface="Comic Sans MS" pitchFamily="66" charset="0"/>
                <a:cs typeface="Times New Roman" pitchFamily="18" charset="0"/>
              </a:rPr>
              <a:t>In prima si può fare il “sonnellino”, creando un’atmosfera ovattata, oscurando l’ambiente …</a:t>
            </a:r>
          </a:p>
          <a:p>
            <a:pPr eaLnBrk="0" hangingPunct="0"/>
            <a:endParaRPr lang="it-IT" sz="2000" dirty="0"/>
          </a:p>
          <a:p>
            <a:pPr eaLnBrk="0" hangingPunct="0"/>
            <a:r>
              <a:rPr lang="it-IT" sz="2000" dirty="0">
                <a:latin typeface="Comic Sans MS" pitchFamily="66" charset="0"/>
                <a:cs typeface="Times New Roman" pitchFamily="18" charset="0"/>
              </a:rPr>
              <a:t>Nelle altre classi il rilassamento può essere aiutato da una breve musica, da giochi silenziosi, da attività di autocontrollo ...</a:t>
            </a:r>
            <a:endParaRPr lang="it-IT" sz="2000" dirty="0"/>
          </a:p>
          <a:p>
            <a:pPr eaLnBrk="0" hangingPunct="0"/>
            <a:endParaRPr lang="it-IT" dirty="0"/>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428596" y="357166"/>
            <a:ext cx="8286808" cy="6416480"/>
          </a:xfrm>
          <a:prstGeom prst="rect">
            <a:avLst/>
          </a:prstGeom>
          <a:solidFill>
            <a:schemeClr val="accent2">
              <a:lumMod val="20000"/>
              <a:lumOff val="80000"/>
            </a:schemeClr>
          </a:solidFill>
          <a:ln w="9525">
            <a:noFill/>
            <a:miter lim="800000"/>
            <a:headEnd/>
            <a:tailEnd/>
          </a:ln>
        </p:spPr>
        <p:txBody>
          <a:bodyPr wrap="square" anchor="ctr">
            <a:spAutoFit/>
          </a:bodyPr>
          <a:lstStyle/>
          <a:p>
            <a:pPr algn="ctr"/>
            <a:r>
              <a:rPr lang="it-IT" sz="2400" b="1" u="sng" dirty="0">
                <a:latin typeface="Comic Sans MS" pitchFamily="66" charset="0"/>
                <a:cs typeface="Times New Roman" pitchFamily="18" charset="0"/>
              </a:rPr>
              <a:t>Mensa Seconda ricreazione</a:t>
            </a:r>
            <a:endParaRPr lang="it-IT" sz="2400" b="1" dirty="0">
              <a:cs typeface="Times New Roman" pitchFamily="18" charset="0"/>
            </a:endParaRPr>
          </a:p>
          <a:p>
            <a:pPr algn="ctr" eaLnBrk="0" hangingPunct="0"/>
            <a:r>
              <a:rPr lang="it-IT" sz="2400" b="1" u="sng" dirty="0" err="1">
                <a:latin typeface="Comic Sans MS" pitchFamily="66" charset="0"/>
                <a:cs typeface="Times New Roman" pitchFamily="18" charset="0"/>
              </a:rPr>
              <a:t>Resetting</a:t>
            </a:r>
            <a:r>
              <a:rPr lang="it-IT" sz="2400" b="1" u="sng" dirty="0">
                <a:latin typeface="Comic Sans MS" pitchFamily="66" charset="0"/>
                <a:cs typeface="Times New Roman" pitchFamily="18" charset="0"/>
              </a:rPr>
              <a:t> </a:t>
            </a:r>
            <a:r>
              <a:rPr lang="it-IT" sz="2400" b="1" u="sng" dirty="0" err="1">
                <a:latin typeface="Comic Sans MS" pitchFamily="66" charset="0"/>
                <a:cs typeface="Times New Roman" pitchFamily="18" charset="0"/>
              </a:rPr>
              <a:t>time</a:t>
            </a:r>
            <a:r>
              <a:rPr lang="it-IT" sz="2400" b="1" u="sng" dirty="0">
                <a:latin typeface="Comic Sans MS" pitchFamily="66" charset="0"/>
                <a:cs typeface="Times New Roman" pitchFamily="18" charset="0"/>
              </a:rPr>
              <a:t> Compiti a casa </a:t>
            </a:r>
          </a:p>
          <a:p>
            <a:pPr algn="ctr" eaLnBrk="0" hangingPunct="0"/>
            <a:endParaRPr lang="it-IT" sz="2400" b="1" u="sng" dirty="0">
              <a:latin typeface="Comic Sans MS" pitchFamily="66" charset="0"/>
              <a:cs typeface="Times New Roman" pitchFamily="18" charset="0"/>
            </a:endParaRPr>
          </a:p>
          <a:p>
            <a:pPr eaLnBrk="0" hangingPunct="0"/>
            <a:r>
              <a:rPr lang="it-IT" sz="2000" dirty="0">
                <a:latin typeface="Comic Sans MS" pitchFamily="66" charset="0"/>
                <a:cs typeface="Times New Roman" pitchFamily="18" charset="0"/>
              </a:rPr>
              <a:t>L’assegnazione dei compiti a casa, se fatta, deve occupare uno spazio ben preciso nella giornata scolastica; mai assegnare i compiti all’ultimo minuto o sull’ultimo argomento trattato; tempi e modi di assegnazione del compito devono essere concordati, stabiliti... </a:t>
            </a:r>
          </a:p>
          <a:p>
            <a:pPr eaLnBrk="0" hangingPunct="0"/>
            <a:endParaRPr lang="it-IT" sz="2000" dirty="0"/>
          </a:p>
          <a:p>
            <a:pPr eaLnBrk="0" hangingPunct="0"/>
            <a:r>
              <a:rPr lang="it-IT" sz="2000" dirty="0">
                <a:latin typeface="Comic Sans MS" pitchFamily="66" charset="0"/>
                <a:cs typeface="Times New Roman" pitchFamily="18" charset="0"/>
              </a:rPr>
              <a:t>Un team che sa lavorare bene insieme </a:t>
            </a:r>
            <a:r>
              <a:rPr lang="it-IT" sz="2000" dirty="0"/>
              <a:t> </a:t>
            </a:r>
            <a:r>
              <a:rPr lang="it-IT" sz="2000" dirty="0">
                <a:latin typeface="Comic Sans MS" pitchFamily="66" charset="0"/>
                <a:cs typeface="Times New Roman" pitchFamily="18" charset="0"/>
              </a:rPr>
              <a:t>deve stabilire in quali giorni assegna il compito un insegnante o l’altro; deve individuare il momento opportuno per assegnarli; in una scuola a tempo pieno il momento giusto è appunto il </a:t>
            </a:r>
            <a:r>
              <a:rPr lang="it-IT" sz="2000" dirty="0" err="1">
                <a:latin typeface="Comic Sans MS" pitchFamily="66" charset="0"/>
                <a:cs typeface="Times New Roman" pitchFamily="18" charset="0"/>
              </a:rPr>
              <a:t>resetting</a:t>
            </a:r>
            <a:r>
              <a:rPr lang="it-IT" sz="2000" dirty="0">
                <a:latin typeface="Comic Sans MS" pitchFamily="66" charset="0"/>
                <a:cs typeface="Times New Roman" pitchFamily="18" charset="0"/>
              </a:rPr>
              <a:t> </a:t>
            </a:r>
            <a:r>
              <a:rPr lang="it-IT" sz="2000" dirty="0" err="1">
                <a:latin typeface="Comic Sans MS" pitchFamily="66" charset="0"/>
                <a:cs typeface="Times New Roman" pitchFamily="18" charset="0"/>
              </a:rPr>
              <a:t>time</a:t>
            </a:r>
            <a:r>
              <a:rPr lang="it-IT" sz="2000" dirty="0">
                <a:latin typeface="Comic Sans MS" pitchFamily="66" charset="0"/>
                <a:cs typeface="Times New Roman" pitchFamily="18" charset="0"/>
              </a:rPr>
              <a:t> dopo la seconda ricreazione indipendentemente da qual è il compito e da quale insegnante è assegnato deve fare in modo di ritualizzare il modo di assegnare i compiti: l’insegnante che assegna il compito quel giorno può scriverlo su una lavagnetta apposita; chi è presente al momento dell’assegnazione, richiamerà l’attenzione sul lavoro da fare e i ragazzi, in autonomia, provvederanno a dotarsi del materiale che dovranno usare...</a:t>
            </a:r>
            <a:endParaRPr lang="it-IT" sz="2000" dirty="0"/>
          </a:p>
          <a:p>
            <a:pPr eaLnBrk="0" hangingPunct="0"/>
            <a:endParaRPr lang="it-IT" sz="2000" dirty="0"/>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95288" y="1104900"/>
            <a:ext cx="8534430" cy="3354765"/>
          </a:xfrm>
          <a:prstGeom prst="rect">
            <a:avLst/>
          </a:prstGeom>
          <a:solidFill>
            <a:schemeClr val="accent2">
              <a:lumMod val="20000"/>
              <a:lumOff val="80000"/>
            </a:schemeClr>
          </a:solidFill>
          <a:ln w="9525">
            <a:noFill/>
            <a:miter lim="800000"/>
            <a:headEnd/>
            <a:tailEnd/>
          </a:ln>
        </p:spPr>
        <p:txBody>
          <a:bodyPr wrap="square" anchor="ctr">
            <a:spAutoFit/>
          </a:bodyPr>
          <a:lstStyle/>
          <a:p>
            <a:pPr algn="ctr"/>
            <a:r>
              <a:rPr lang="it-IT" sz="2400" b="1" u="sng" dirty="0">
                <a:latin typeface="Comic Sans MS" pitchFamily="66" charset="0"/>
                <a:cs typeface="Times New Roman" pitchFamily="18" charset="0"/>
              </a:rPr>
              <a:t>Bilancio della giornata</a:t>
            </a:r>
          </a:p>
          <a:p>
            <a:pPr algn="ctr"/>
            <a:endParaRPr lang="it-IT" sz="2400" b="1" dirty="0">
              <a:cs typeface="Times New Roman" pitchFamily="18" charset="0"/>
            </a:endParaRPr>
          </a:p>
          <a:p>
            <a:pPr eaLnBrk="0" hangingPunct="0"/>
            <a:r>
              <a:rPr lang="it-IT" sz="2000" dirty="0">
                <a:latin typeface="Comic Sans MS" pitchFamily="66" charset="0"/>
                <a:cs typeface="Times New Roman" pitchFamily="18" charset="0"/>
              </a:rPr>
              <a:t>Ricordiamo ciò che abbiamo fatto, riflettendo sulle diverse attività. Valutiamo </a:t>
            </a:r>
            <a:endParaRPr lang="it-IT" sz="2000" dirty="0"/>
          </a:p>
          <a:p>
            <a:pPr eaLnBrk="0" hangingPunct="0"/>
            <a:r>
              <a:rPr lang="it-IT" sz="2000" dirty="0">
                <a:latin typeface="Comic Sans MS" pitchFamily="66" charset="0"/>
                <a:cs typeface="Times New Roman" pitchFamily="18" charset="0"/>
              </a:rPr>
              <a:t>Facciamo ordine nella stanza.</a:t>
            </a:r>
          </a:p>
          <a:p>
            <a:pPr eaLnBrk="0" hangingPunct="0"/>
            <a:endParaRPr lang="it-IT" sz="1600" dirty="0"/>
          </a:p>
          <a:p>
            <a:pPr algn="ctr" eaLnBrk="0" hangingPunct="0"/>
            <a:r>
              <a:rPr lang="it-IT" sz="2400" b="1" u="sng" dirty="0">
                <a:latin typeface="Comic Sans MS" pitchFamily="66" charset="0"/>
                <a:cs typeface="Times New Roman" pitchFamily="18" charset="0"/>
              </a:rPr>
              <a:t>Uscita</a:t>
            </a:r>
          </a:p>
          <a:p>
            <a:pPr algn="ctr" eaLnBrk="0" hangingPunct="0"/>
            <a:endParaRPr lang="it-IT" sz="2400" b="1" dirty="0"/>
          </a:p>
          <a:p>
            <a:pPr eaLnBrk="0" hangingPunct="0"/>
            <a:r>
              <a:rPr lang="it-IT" sz="2000" dirty="0">
                <a:latin typeface="Comic Sans MS" pitchFamily="66" charset="0"/>
                <a:cs typeface="Times New Roman" pitchFamily="18" charset="0"/>
              </a:rPr>
              <a:t>Si ripete il rito dell’inizio.</a:t>
            </a:r>
            <a:endParaRPr lang="it-IT" sz="2000" dirty="0"/>
          </a:p>
          <a:p>
            <a:pPr eaLnBrk="0" hangingPunct="0"/>
            <a:r>
              <a:rPr lang="it-IT" sz="2000" dirty="0">
                <a:latin typeface="Comic Sans MS" pitchFamily="66" charset="0"/>
                <a:cs typeface="Times New Roman" pitchFamily="18" charset="0"/>
              </a:rPr>
              <a:t>Ci possono essere diversi riti ... che cambiano secondo la situazione...</a:t>
            </a:r>
            <a:endParaRPr lang="it-IT" sz="2000" dirty="0"/>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p:txBody>
          <a:bodyPr/>
          <a:lstStyle/>
          <a:p>
            <a:r>
              <a:rPr lang="it-IT"/>
              <a:t>Mariella Groppi Formatrice Senza Zaino</a:t>
            </a:r>
          </a:p>
        </p:txBody>
      </p:sp>
      <p:sp>
        <p:nvSpPr>
          <p:cNvPr id="6146" name="Shape 138"/>
          <p:cNvSpPr txBox="1">
            <a:spLocks noGrp="1"/>
          </p:cNvSpPr>
          <p:nvPr>
            <p:ph type="title" idx="4294967295"/>
          </p:nvPr>
        </p:nvSpPr>
        <p:spPr>
          <a:xfrm>
            <a:off x="0" y="274638"/>
            <a:ext cx="8229600" cy="1143000"/>
          </a:xfrm>
        </p:spPr>
        <p:txBody>
          <a:bodyPr tIns="45700" bIns="45700">
            <a:normAutofit fontScale="90000"/>
          </a:bodyPr>
          <a:lstStyle/>
          <a:p>
            <a:pPr algn="ctr" eaLnBrk="1" hangingPunct="1">
              <a:buClr>
                <a:srgbClr val="FF822D"/>
              </a:buClr>
              <a:buSzPct val="25000"/>
            </a:pPr>
            <a:r>
              <a:rPr lang="en-US" sz="3600" b="1" dirty="0">
                <a:latin typeface="Arial" charset="0"/>
                <a:cs typeface="Arial" charset="0"/>
              </a:rPr>
              <a:t>Le procedure </a:t>
            </a:r>
            <a:r>
              <a:rPr lang="en-US" sz="3600" b="1" dirty="0" err="1">
                <a:latin typeface="Arial" charset="0"/>
                <a:cs typeface="Arial" charset="0"/>
              </a:rPr>
              <a:t>sono</a:t>
            </a:r>
            <a:r>
              <a:rPr lang="en-US" sz="3600" b="1" dirty="0">
                <a:latin typeface="Arial" charset="0"/>
                <a:cs typeface="Arial" charset="0"/>
              </a:rPr>
              <a:t> </a:t>
            </a:r>
            <a:r>
              <a:rPr lang="en-US" sz="3600" b="1" dirty="0" err="1">
                <a:latin typeface="Arial" charset="0"/>
                <a:cs typeface="Arial" charset="0"/>
              </a:rPr>
              <a:t>istruzioni</a:t>
            </a:r>
            <a:r>
              <a:rPr lang="en-US" sz="3600" b="1" dirty="0">
                <a:latin typeface="Arial" charset="0"/>
                <a:cs typeface="Arial" charset="0"/>
              </a:rPr>
              <a:t> per </a:t>
            </a:r>
            <a:r>
              <a:rPr lang="en-US" sz="3600" b="1" dirty="0" err="1">
                <a:latin typeface="Arial" charset="0"/>
                <a:cs typeface="Arial" charset="0"/>
              </a:rPr>
              <a:t>l’uso</a:t>
            </a:r>
            <a:r>
              <a:rPr lang="en-US" sz="3600" b="1" dirty="0">
                <a:latin typeface="Arial" charset="0"/>
                <a:cs typeface="Arial" charset="0"/>
              </a:rPr>
              <a:t> :</a:t>
            </a:r>
          </a:p>
        </p:txBody>
      </p:sp>
      <p:sp>
        <p:nvSpPr>
          <p:cNvPr id="6148" name="Shape 140"/>
          <p:cNvSpPr txBox="1">
            <a:spLocks noChangeArrowheads="1"/>
          </p:cNvSpPr>
          <p:nvPr/>
        </p:nvSpPr>
        <p:spPr bwMode="auto">
          <a:xfrm>
            <a:off x="2143108" y="3000372"/>
            <a:ext cx="5286412" cy="609601"/>
          </a:xfrm>
          <a:prstGeom prst="rect">
            <a:avLst/>
          </a:prstGeom>
          <a:solidFill>
            <a:srgbClr val="E5DCD1"/>
          </a:solidFill>
          <a:ln w="28575">
            <a:solidFill>
              <a:schemeClr val="tx1"/>
            </a:solidFill>
            <a:miter lim="800000"/>
            <a:headEnd/>
            <a:tailEnd/>
          </a:ln>
        </p:spPr>
        <p:txBody>
          <a:bodyPr lIns="91425" tIns="45700" rIns="91425" bIns="45700"/>
          <a:lstStyle/>
          <a:p>
            <a:pPr>
              <a:buClr>
                <a:srgbClr val="8A3800"/>
              </a:buClr>
              <a:buSzPct val="25000"/>
              <a:buFont typeface="Arial" charset="0"/>
              <a:buNone/>
            </a:pPr>
            <a:r>
              <a:rPr lang="en-US" sz="2400" dirty="0"/>
              <a:t>procedure</a:t>
            </a:r>
            <a:r>
              <a:rPr lang="en-US" sz="2400" dirty="0">
                <a:solidFill>
                  <a:srgbClr val="8A3800"/>
                </a:solidFill>
              </a:rPr>
              <a:t> </a:t>
            </a:r>
            <a:r>
              <a:rPr lang="en-US" sz="2400" dirty="0" err="1"/>
              <a:t>metodologico</a:t>
            </a:r>
            <a:r>
              <a:rPr lang="en-US" sz="2400" dirty="0"/>
              <a:t> </a:t>
            </a:r>
            <a:r>
              <a:rPr lang="en-US" sz="2400" dirty="0" err="1"/>
              <a:t>didattiche</a:t>
            </a:r>
            <a:endParaRPr lang="en-US" sz="2400" dirty="0"/>
          </a:p>
        </p:txBody>
      </p:sp>
      <p:sp>
        <p:nvSpPr>
          <p:cNvPr id="6149" name="Shape 141"/>
          <p:cNvSpPr txBox="1">
            <a:spLocks noChangeArrowheads="1"/>
          </p:cNvSpPr>
          <p:nvPr/>
        </p:nvSpPr>
        <p:spPr bwMode="auto">
          <a:xfrm>
            <a:off x="2143108" y="4143380"/>
            <a:ext cx="5286412" cy="752477"/>
          </a:xfrm>
          <a:prstGeom prst="rect">
            <a:avLst/>
          </a:prstGeom>
          <a:solidFill>
            <a:srgbClr val="E5DCD1"/>
          </a:solidFill>
          <a:ln w="28575">
            <a:solidFill>
              <a:schemeClr val="tx1"/>
            </a:solidFill>
            <a:miter lim="800000"/>
            <a:headEnd/>
            <a:tailEnd/>
          </a:ln>
        </p:spPr>
        <p:txBody>
          <a:bodyPr lIns="91425" tIns="45700" rIns="91425" bIns="45700"/>
          <a:lstStyle/>
          <a:p>
            <a:pPr>
              <a:buClr>
                <a:srgbClr val="8A3800"/>
              </a:buClr>
              <a:buSzPct val="25000"/>
              <a:buFont typeface="Arial" charset="0"/>
              <a:buNone/>
            </a:pPr>
            <a:r>
              <a:rPr lang="en-US" sz="2400" dirty="0"/>
              <a:t>procedure </a:t>
            </a:r>
            <a:r>
              <a:rPr lang="en-US" sz="2400" dirty="0" err="1"/>
              <a:t>metodologico</a:t>
            </a:r>
            <a:r>
              <a:rPr lang="en-US" sz="2400" dirty="0"/>
              <a:t> </a:t>
            </a:r>
            <a:r>
              <a:rPr lang="en-US" sz="2400" dirty="0" err="1"/>
              <a:t>relazionali</a:t>
            </a:r>
            <a:endParaRPr lang="en-US" sz="2400" dirty="0"/>
          </a:p>
        </p:txBody>
      </p:sp>
      <p:sp>
        <p:nvSpPr>
          <p:cNvPr id="6150" name="Shape 142"/>
          <p:cNvSpPr txBox="1">
            <a:spLocks noChangeArrowheads="1"/>
          </p:cNvSpPr>
          <p:nvPr/>
        </p:nvSpPr>
        <p:spPr bwMode="auto">
          <a:xfrm>
            <a:off x="2143108" y="1714488"/>
            <a:ext cx="5286412" cy="752478"/>
          </a:xfrm>
          <a:prstGeom prst="rect">
            <a:avLst/>
          </a:prstGeom>
          <a:solidFill>
            <a:srgbClr val="E5DCD1"/>
          </a:solidFill>
          <a:ln w="28575">
            <a:solidFill>
              <a:schemeClr val="tx1"/>
            </a:solidFill>
            <a:miter lim="800000"/>
            <a:headEnd/>
            <a:tailEnd/>
          </a:ln>
        </p:spPr>
        <p:txBody>
          <a:bodyPr lIns="91425" tIns="45700" rIns="91425" bIns="45700"/>
          <a:lstStyle/>
          <a:p>
            <a:pPr>
              <a:buClr>
                <a:srgbClr val="8A3800"/>
              </a:buClr>
              <a:buSzPct val="25000"/>
              <a:buFont typeface="Arial" charset="0"/>
              <a:buNone/>
            </a:pPr>
            <a:r>
              <a:rPr lang="en-US" sz="2400" dirty="0"/>
              <a:t>procedure </a:t>
            </a:r>
            <a:r>
              <a:rPr lang="en-US" sz="2400" dirty="0" err="1"/>
              <a:t>metodologico</a:t>
            </a:r>
            <a:r>
              <a:rPr lang="en-US" sz="2400" dirty="0"/>
              <a:t> </a:t>
            </a:r>
            <a:r>
              <a:rPr lang="en-US" sz="2400" dirty="0" err="1"/>
              <a:t>organizzative</a:t>
            </a:r>
            <a:endParaRPr lang="en-US" sz="2400" dirty="0"/>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468313" y="593725"/>
            <a:ext cx="6624637" cy="5292725"/>
          </a:xfrm>
          <a:prstGeom prst="rect">
            <a:avLst/>
          </a:prstGeom>
          <a:solidFill>
            <a:schemeClr val="accent2">
              <a:lumMod val="20000"/>
              <a:lumOff val="80000"/>
            </a:schemeClr>
          </a:solidFill>
          <a:ln w="9525">
            <a:noFill/>
            <a:miter lim="800000"/>
            <a:headEnd/>
            <a:tailEnd/>
          </a:ln>
        </p:spPr>
        <p:txBody>
          <a:bodyPr anchor="ctr">
            <a:spAutoFit/>
          </a:bodyPr>
          <a:lstStyle/>
          <a:p>
            <a:pPr algn="ctr"/>
            <a:r>
              <a:rPr lang="it-IT" sz="2400" b="1" dirty="0">
                <a:latin typeface="Comic Sans MS" pitchFamily="66" charset="0"/>
                <a:cs typeface="Times New Roman" pitchFamily="18" charset="0"/>
              </a:rPr>
              <a:t>Le attività</a:t>
            </a:r>
          </a:p>
          <a:p>
            <a:pPr algn="ctr"/>
            <a:endParaRPr lang="it-IT" sz="2400" b="1" dirty="0">
              <a:latin typeface="Comic Sans MS" pitchFamily="66" charset="0"/>
              <a:cs typeface="Times New Roman" pitchFamily="18" charset="0"/>
            </a:endParaRPr>
          </a:p>
          <a:p>
            <a:r>
              <a:rPr lang="it-IT" sz="1600" dirty="0">
                <a:cs typeface="Times New Roman" pitchFamily="18" charset="0"/>
              </a:rPr>
              <a:t> </a:t>
            </a:r>
            <a:r>
              <a:rPr lang="it-IT" sz="1600" dirty="0">
                <a:latin typeface="Comic Sans MS" pitchFamily="66" charset="0"/>
                <a:cs typeface="Times New Roman" pitchFamily="18" charset="0"/>
              </a:rPr>
              <a:t>Le attività scolastiche acquistano nuova dignità ed efficacia se collocate dentro momenti intermedi ben gestiti.</a:t>
            </a:r>
            <a:endParaRPr lang="it-IT" sz="1600" dirty="0"/>
          </a:p>
          <a:p>
            <a:pPr eaLnBrk="0" hangingPunct="0"/>
            <a:r>
              <a:rPr lang="it-IT" sz="1600" dirty="0">
                <a:latin typeface="Comic Sans MS" pitchFamily="66" charset="0"/>
                <a:cs typeface="Times New Roman" pitchFamily="18" charset="0"/>
              </a:rPr>
              <a:t>Ovviamente la gestione delle attività cambia a seconda di quali intendiamo attuare: </a:t>
            </a:r>
          </a:p>
          <a:p>
            <a:pPr eaLnBrk="0" hangingPunct="0"/>
            <a:endParaRPr lang="it-IT" sz="1600" dirty="0">
              <a:latin typeface="Comic Sans MS" pitchFamily="66" charset="0"/>
              <a:cs typeface="Times New Roman" pitchFamily="18" charset="0"/>
            </a:endParaRPr>
          </a:p>
          <a:p>
            <a:pPr eaLnBrk="0" hangingPunct="0"/>
            <a:r>
              <a:rPr lang="it-IT" sz="1600" dirty="0">
                <a:latin typeface="Comic Sans MS" pitchFamily="66" charset="0"/>
                <a:cs typeface="Times New Roman" pitchFamily="18" charset="0"/>
              </a:rPr>
              <a:t>se facciamo una </a:t>
            </a:r>
            <a:r>
              <a:rPr lang="it-IT" sz="1600" u="sng" dirty="0">
                <a:latin typeface="Comic Sans MS" pitchFamily="66" charset="0"/>
                <a:cs typeface="Times New Roman" pitchFamily="18" charset="0"/>
              </a:rPr>
              <a:t>lezione frontale</a:t>
            </a:r>
            <a:r>
              <a:rPr lang="it-IT" sz="1600" dirty="0">
                <a:latin typeface="Comic Sans MS" pitchFamily="66" charset="0"/>
                <a:cs typeface="Times New Roman" pitchFamily="18" charset="0"/>
              </a:rPr>
              <a:t> è opportuno predisporre fisicamente la classe, in modo che tutti i bambini siano rivolti verso l’insegnante   (rito della giostra) poi ci sarà una “messa in situazione” un breve riprendere ciò che era stato stabilito, un riferimento al pannello di documentazione delle attività svolte, la presentazione con effetto sorpresa di una cosa assolutamente nuova (tenda </a:t>
            </a:r>
            <a:r>
              <a:rPr lang="it-IT" sz="1600" dirty="0" err="1">
                <a:latin typeface="Comic Sans MS" pitchFamily="66" charset="0"/>
                <a:cs typeface="Times New Roman" pitchFamily="18" charset="0"/>
              </a:rPr>
              <a:t>waldorf</a:t>
            </a:r>
            <a:r>
              <a:rPr lang="it-IT" sz="1600" dirty="0">
                <a:latin typeface="Comic Sans MS" pitchFamily="66" charset="0"/>
                <a:cs typeface="Times New Roman" pitchFamily="18" charset="0"/>
              </a:rPr>
              <a:t>), la presentazione della sequenza delle cose che andremo a fare (lavagna </a:t>
            </a:r>
            <a:r>
              <a:rPr lang="it-IT" sz="1600" dirty="0" err="1">
                <a:latin typeface="Comic Sans MS" pitchFamily="66" charset="0"/>
                <a:cs typeface="Times New Roman" pitchFamily="18" charset="0"/>
              </a:rPr>
              <a:t>ricordona</a:t>
            </a:r>
            <a:r>
              <a:rPr lang="it-IT" sz="1600" dirty="0">
                <a:latin typeface="Comic Sans MS" pitchFamily="66" charset="0"/>
                <a:cs typeface="Times New Roman" pitchFamily="18" charset="0"/>
              </a:rPr>
              <a:t>) </a:t>
            </a:r>
          </a:p>
          <a:p>
            <a:pPr eaLnBrk="0" hangingPunct="0"/>
            <a:endParaRPr lang="it-IT" sz="1600" dirty="0">
              <a:latin typeface="Comic Sans MS" pitchFamily="66" charset="0"/>
              <a:cs typeface="Times New Roman" pitchFamily="18" charset="0"/>
            </a:endParaRPr>
          </a:p>
          <a:p>
            <a:pPr eaLnBrk="0" hangingPunct="0"/>
            <a:r>
              <a:rPr lang="it-IT" sz="1600" dirty="0">
                <a:latin typeface="Comic Sans MS" pitchFamily="66" charset="0"/>
                <a:cs typeface="Times New Roman" pitchFamily="18" charset="0"/>
              </a:rPr>
              <a:t>La lezione frontale deve essere breve, chiara, molto ben preparata; gli eventuali strumenti da utilizzare devono essere predisposti e a portata di mano.</a:t>
            </a:r>
            <a:endParaRPr lang="it-IT" sz="1600" dirty="0"/>
          </a:p>
          <a:p>
            <a:pPr eaLnBrk="0" hangingPunct="0"/>
            <a:endParaRPr lang="it-IT" dirty="0"/>
          </a:p>
        </p:txBody>
      </p:sp>
      <p:pic>
        <p:nvPicPr>
          <p:cNvPr id="28675" name="Picture 12" descr="Senza zaino 007"/>
          <p:cNvPicPr>
            <a:picLocks noChangeAspect="1" noChangeArrowheads="1"/>
          </p:cNvPicPr>
          <p:nvPr/>
        </p:nvPicPr>
        <p:blipFill>
          <a:blip r:embed="rId2"/>
          <a:srcRect/>
          <a:stretch>
            <a:fillRect/>
          </a:stretch>
        </p:blipFill>
        <p:spPr bwMode="auto">
          <a:xfrm>
            <a:off x="7451725" y="692150"/>
            <a:ext cx="1393825" cy="4586288"/>
          </a:xfrm>
          <a:prstGeom prst="rect">
            <a:avLst/>
          </a:prstGeom>
          <a:noFill/>
          <a:ln w="15875">
            <a:solidFill>
              <a:srgbClr val="FF9900"/>
            </a:solidFill>
            <a:miter lim="800000"/>
            <a:headEnd/>
            <a:tailEnd/>
          </a:ln>
        </p:spPr>
      </p:pic>
      <p:sp>
        <p:nvSpPr>
          <p:cNvPr id="4" name="Segnaposto piè di pagina 3"/>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611188" y="274638"/>
            <a:ext cx="8075612" cy="5457825"/>
          </a:xfrm>
          <a:solidFill>
            <a:schemeClr val="accent2">
              <a:lumMod val="20000"/>
              <a:lumOff val="80000"/>
            </a:schemeClr>
          </a:solidFill>
        </p:spPr>
        <p:txBody>
          <a:bodyPr/>
          <a:lstStyle/>
          <a:p>
            <a:pPr eaLnBrk="1" fontAlgn="auto" hangingPunct="1">
              <a:spcAft>
                <a:spcPts val="0"/>
              </a:spcAft>
              <a:defRPr/>
            </a:pPr>
            <a:r>
              <a:rPr lang="it-IT" sz="1600" dirty="0">
                <a:latin typeface="Comic Sans MS" pitchFamily="66" charset="0"/>
                <a:cs typeface="Times New Roman" pitchFamily="18" charset="0"/>
              </a:rPr>
              <a:t>Se l’attività prevede rotazioni (avanzamento per un gruppo, attività di esercizio approfondimento ecc. per un altro) chi lavora da solo deve avere indicazioni precise sul compito da svolgere (segnate sulla lavagna, che reca anche il simbolo relativo ai tavoli che lo devono svolgere) un compito semplice da eseguire, per il quale non ci si deve mai rivolgere all’insegnante .</a:t>
            </a:r>
            <a:br>
              <a:rPr lang="it-IT" sz="1600" dirty="0">
                <a:latin typeface="Comic Sans MS" pitchFamily="66" charset="0"/>
                <a:cs typeface="Times New Roman" pitchFamily="18" charset="0"/>
              </a:rPr>
            </a:br>
            <a:br>
              <a:rPr lang="it-IT" sz="1600" dirty="0"/>
            </a:br>
            <a:r>
              <a:rPr lang="it-IT" sz="1600" dirty="0">
                <a:latin typeface="Comic Sans MS" pitchFamily="66" charset="0"/>
                <a:cs typeface="Times New Roman" pitchFamily="18" charset="0"/>
              </a:rPr>
              <a:t>Può accadere che un bambino finisca il proprio lavoro prima degli altri: nell’aula saranno predisposte attività che possono essere svolte in modo autonomo: si tratta di lettura, attività utili per la vita della </a:t>
            </a:r>
            <a:r>
              <a:rPr lang="it-IT" sz="1600" dirty="0" err="1">
                <a:latin typeface="Comic Sans MS" pitchFamily="66" charset="0"/>
                <a:cs typeface="Times New Roman" pitchFamily="18" charset="0"/>
              </a:rPr>
              <a:t>classe…</a:t>
            </a:r>
            <a:br>
              <a:rPr lang="it-IT" sz="1600" dirty="0">
                <a:latin typeface="Comic Sans MS" pitchFamily="66" charset="0"/>
                <a:cs typeface="Times New Roman" pitchFamily="18" charset="0"/>
              </a:rPr>
            </a:br>
            <a:br>
              <a:rPr lang="it-IT" sz="1600" dirty="0"/>
            </a:br>
            <a:r>
              <a:rPr lang="it-IT" sz="1600" dirty="0">
                <a:latin typeface="Comic Sans MS" pitchFamily="66" charset="0"/>
                <a:cs typeface="Times New Roman" pitchFamily="18" charset="0"/>
              </a:rPr>
              <a:t>Gli altri lavorano con l’insegnante. Il controllo della voce è essenziale. </a:t>
            </a:r>
            <a:br>
              <a:rPr lang="it-IT" sz="1600" dirty="0"/>
            </a:br>
            <a:r>
              <a:rPr lang="it-IT" sz="1600" dirty="0">
                <a:latin typeface="Comic Sans MS" pitchFamily="66" charset="0"/>
                <a:cs typeface="Times New Roman" pitchFamily="18" charset="0"/>
              </a:rPr>
              <a:t>Il cambio delle attività viene effettuato nei successivi 45’ minuti o il giorno dopo. </a:t>
            </a:r>
            <a:br>
              <a:rPr lang="it-IT" sz="1600" dirty="0">
                <a:latin typeface="Comic Sans MS" pitchFamily="66" charset="0"/>
                <a:cs typeface="Times New Roman" pitchFamily="18" charset="0"/>
              </a:rPr>
            </a:br>
            <a:br>
              <a:rPr lang="it-IT" sz="1600" dirty="0">
                <a:latin typeface="Comic Sans MS" pitchFamily="66" charset="0"/>
                <a:cs typeface="Times New Roman" pitchFamily="18" charset="0"/>
              </a:rPr>
            </a:br>
            <a:r>
              <a:rPr lang="it-IT" sz="1600" dirty="0">
                <a:latin typeface="Comic Sans MS" pitchFamily="66" charset="0"/>
                <a:cs typeface="Times New Roman" pitchFamily="18" charset="0"/>
              </a:rPr>
              <a:t>La rotazione può essere presentata con un apposito pannello.</a:t>
            </a:r>
            <a:br>
              <a:rPr lang="it-IT" sz="1600" dirty="0"/>
            </a:br>
            <a:r>
              <a:rPr lang="it-IT" sz="1600" dirty="0">
                <a:latin typeface="Comic Sans MS" pitchFamily="66" charset="0"/>
                <a:cs typeface="Times New Roman" pitchFamily="18" charset="0"/>
              </a:rPr>
              <a:t>A seconda dell’età dei bambini e della situazione della classe è necessario a volte interrompere anche quei 45 minuti; la sensibilità dell’insegnante individua la necessità di riportare la situazione in equilibrio e introduce un brevissimo stacco.... su tutta la classe o su uno dei due gruppi.</a:t>
            </a:r>
            <a:br>
              <a:rPr lang="it-IT" sz="1600" dirty="0"/>
            </a:br>
            <a:endParaRPr lang="it-IT" sz="1600" dirty="0"/>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684213" y="428604"/>
            <a:ext cx="8231187" cy="5133996"/>
          </a:xfrm>
        </p:spPr>
        <p:txBody>
          <a:bodyPr/>
          <a:lstStyle/>
          <a:p>
            <a:pPr marL="609600" indent="-609600" eaLnBrk="1" hangingPunct="1">
              <a:buFontTx/>
              <a:buNone/>
            </a:pPr>
            <a:r>
              <a:rPr lang="it-IT" b="1" dirty="0">
                <a:latin typeface="Lucida Sans Unicode" pitchFamily="34" charset="0"/>
              </a:rPr>
              <a:t>IL MANUALE DELLA CLASSE</a:t>
            </a:r>
          </a:p>
          <a:p>
            <a:pPr marL="609600" indent="-609600" eaLnBrk="1" hangingPunct="1">
              <a:buFontTx/>
              <a:buNone/>
            </a:pPr>
            <a:r>
              <a:rPr lang="it-IT" i="1" dirty="0">
                <a:latin typeface="Lucida Sans Unicode" pitchFamily="34" charset="0"/>
              </a:rPr>
              <a:t> </a:t>
            </a:r>
          </a:p>
          <a:p>
            <a:pPr marL="609600" indent="-609600" eaLnBrk="1" hangingPunct="1">
              <a:buFontTx/>
              <a:buNone/>
            </a:pPr>
            <a:endParaRPr lang="it-IT" sz="3800" dirty="0"/>
          </a:p>
        </p:txBody>
      </p:sp>
      <p:sp>
        <p:nvSpPr>
          <p:cNvPr id="6" name="Segnaposto piè di pagina 5"/>
          <p:cNvSpPr>
            <a:spLocks noGrp="1"/>
          </p:cNvSpPr>
          <p:nvPr>
            <p:ph type="ftr" sz="quarter" idx="11"/>
          </p:nvPr>
        </p:nvSpPr>
        <p:spPr/>
        <p:txBody>
          <a:bodyPr/>
          <a:lstStyle/>
          <a:p>
            <a:r>
              <a:rPr lang="it-IT"/>
              <a:t>Mariella Groppi Formatrice Senza Zaino</a:t>
            </a:r>
          </a:p>
        </p:txBody>
      </p:sp>
      <p:sp>
        <p:nvSpPr>
          <p:cNvPr id="31747" name="AutoShape 11"/>
          <p:cNvSpPr>
            <a:spLocks noChangeArrowheads="1"/>
          </p:cNvSpPr>
          <p:nvPr/>
        </p:nvSpPr>
        <p:spPr bwMode="auto">
          <a:xfrm>
            <a:off x="5429256" y="1000108"/>
            <a:ext cx="3124200" cy="1295400"/>
          </a:xfrm>
          <a:prstGeom prst="cloudCallout">
            <a:avLst>
              <a:gd name="adj1" fmla="val -58995"/>
              <a:gd name="adj2" fmla="val 77083"/>
            </a:avLst>
          </a:prstGeom>
          <a:solidFill>
            <a:schemeClr val="accent1"/>
          </a:solidFill>
          <a:ln w="9525">
            <a:solidFill>
              <a:schemeClr val="tx1"/>
            </a:solidFill>
            <a:round/>
            <a:headEnd/>
            <a:tailEnd/>
          </a:ln>
        </p:spPr>
        <p:txBody>
          <a:bodyPr/>
          <a:lstStyle/>
          <a:p>
            <a:r>
              <a:rPr lang="it-IT">
                <a:latin typeface="Calibri" pitchFamily="34" charset="0"/>
              </a:rPr>
              <a:t>Come un libretto di istruzioni</a:t>
            </a:r>
          </a:p>
          <a:p>
            <a:pPr algn="ctr"/>
            <a:endParaRPr lang="en-US">
              <a:latin typeface="Calibri" pitchFamily="34" charset="0"/>
            </a:endParaRPr>
          </a:p>
        </p:txBody>
      </p:sp>
      <p:sp>
        <p:nvSpPr>
          <p:cNvPr id="31748" name="AutoShape 7"/>
          <p:cNvSpPr>
            <a:spLocks noChangeArrowheads="1"/>
          </p:cNvSpPr>
          <p:nvPr/>
        </p:nvSpPr>
        <p:spPr bwMode="auto">
          <a:xfrm>
            <a:off x="5500694" y="3286124"/>
            <a:ext cx="3124200" cy="1295400"/>
          </a:xfrm>
          <a:prstGeom prst="cloudCallout">
            <a:avLst>
              <a:gd name="adj1" fmla="val -58995"/>
              <a:gd name="adj2" fmla="val 77083"/>
            </a:avLst>
          </a:prstGeom>
          <a:solidFill>
            <a:schemeClr val="accent1"/>
          </a:solidFill>
          <a:ln w="9525">
            <a:solidFill>
              <a:schemeClr val="tx1"/>
            </a:solidFill>
            <a:round/>
            <a:headEnd/>
            <a:tailEnd/>
          </a:ln>
        </p:spPr>
        <p:txBody>
          <a:bodyPr/>
          <a:lstStyle/>
          <a:p>
            <a:r>
              <a:rPr lang="it-IT">
                <a:latin typeface="Calibri" pitchFamily="34" charset="0"/>
              </a:rPr>
              <a:t>         Con 4 parti</a:t>
            </a:r>
            <a:endParaRPr lang="en-US">
              <a:latin typeface="Calibri" pitchFamily="34" charset="0"/>
            </a:endParaRPr>
          </a:p>
        </p:txBody>
      </p:sp>
      <p:sp>
        <p:nvSpPr>
          <p:cNvPr id="31749" name="Rettangolo 7"/>
          <p:cNvSpPr>
            <a:spLocks noChangeArrowheads="1"/>
          </p:cNvSpPr>
          <p:nvPr/>
        </p:nvSpPr>
        <p:spPr bwMode="auto">
          <a:xfrm>
            <a:off x="684213" y="3213100"/>
            <a:ext cx="4572000" cy="2185988"/>
          </a:xfrm>
          <a:prstGeom prst="rect">
            <a:avLst/>
          </a:prstGeom>
          <a:noFill/>
          <a:ln w="9525">
            <a:noFill/>
            <a:miter lim="800000"/>
            <a:headEnd/>
            <a:tailEnd/>
          </a:ln>
        </p:spPr>
        <p:txBody>
          <a:bodyPr>
            <a:spAutoFit/>
          </a:bodyPr>
          <a:lstStyle/>
          <a:p>
            <a:r>
              <a:rPr lang="it-IT" sz="2000" b="1">
                <a:latin typeface="Calibri" pitchFamily="34" charset="0"/>
              </a:rPr>
              <a:t>D</a:t>
            </a:r>
            <a:r>
              <a:rPr lang="it-IT" sz="2000" b="1" i="1">
                <a:latin typeface="Calibri" pitchFamily="34" charset="0"/>
              </a:rPr>
              <a:t>escrive</a:t>
            </a:r>
            <a:r>
              <a:rPr lang="it-IT" sz="2000" b="1">
                <a:latin typeface="Calibri" pitchFamily="34" charset="0"/>
              </a:rPr>
              <a:t> il funzionamento della classe:</a:t>
            </a:r>
          </a:p>
          <a:p>
            <a:endParaRPr lang="it-IT" sz="2000" b="1">
              <a:latin typeface="Calibri" pitchFamily="34" charset="0"/>
            </a:endParaRPr>
          </a:p>
          <a:p>
            <a:pPr lvl="1">
              <a:buFont typeface="Wingdings" pitchFamily="2" charset="2"/>
              <a:buChar char="§"/>
            </a:pPr>
            <a:r>
              <a:rPr lang="it-IT" sz="2000">
                <a:latin typeface="Calibri" pitchFamily="34" charset="0"/>
              </a:rPr>
              <a:t>  </a:t>
            </a:r>
            <a:r>
              <a:rPr lang="it-IT" sz="2400" b="1" i="1">
                <a:latin typeface="Calibri" pitchFamily="34" charset="0"/>
              </a:rPr>
              <a:t>l’aula e gli strumenti didattici </a:t>
            </a:r>
          </a:p>
          <a:p>
            <a:pPr lvl="1">
              <a:buFont typeface="Wingdings" pitchFamily="2" charset="2"/>
              <a:buChar char="§"/>
            </a:pPr>
            <a:r>
              <a:rPr lang="it-IT" sz="2400" b="1" i="1">
                <a:latin typeface="Calibri" pitchFamily="34" charset="0"/>
              </a:rPr>
              <a:t>  cosa impariamo</a:t>
            </a:r>
          </a:p>
          <a:p>
            <a:pPr lvl="1">
              <a:buFont typeface="Wingdings" pitchFamily="2" charset="2"/>
              <a:buChar char="§"/>
            </a:pPr>
            <a:r>
              <a:rPr lang="it-IT" sz="2400" b="1" i="1">
                <a:latin typeface="Calibri" pitchFamily="34" charset="0"/>
              </a:rPr>
              <a:t>  come lavoriamo</a:t>
            </a:r>
          </a:p>
          <a:p>
            <a:pPr lvl="1">
              <a:buFont typeface="Wingdings" pitchFamily="2" charset="2"/>
              <a:buChar char="§"/>
            </a:pPr>
            <a:r>
              <a:rPr lang="it-IT" sz="2400" b="1" i="1">
                <a:latin typeface="Calibri" pitchFamily="34" charset="0"/>
              </a:rPr>
              <a:t>  gli eventi</a:t>
            </a:r>
            <a:r>
              <a:rPr lang="it-IT" sz="2000">
                <a:latin typeface="Calibri" pitchFamily="34" charset="0"/>
              </a:rPr>
              <a:t> </a:t>
            </a:r>
            <a:endParaRPr lang="it-IT" sz="2400" i="1">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contenuto 2"/>
          <p:cNvSpPr>
            <a:spLocks noGrp="1"/>
          </p:cNvSpPr>
          <p:nvPr>
            <p:ph idx="1"/>
          </p:nvPr>
        </p:nvSpPr>
        <p:spPr>
          <a:xfrm>
            <a:off x="714348" y="857232"/>
            <a:ext cx="7467600" cy="4873625"/>
          </a:xfrm>
          <a:solidFill>
            <a:schemeClr val="accent2">
              <a:lumMod val="20000"/>
              <a:lumOff val="80000"/>
            </a:schemeClr>
          </a:solidFill>
        </p:spPr>
        <p:txBody>
          <a:bodyPr>
            <a:normAutofit fontScale="92500" lnSpcReduction="10000"/>
          </a:bodyPr>
          <a:lstStyle/>
          <a:p>
            <a:r>
              <a:rPr lang="it-IT" i="1" dirty="0"/>
              <a:t>Il </a:t>
            </a:r>
            <a:r>
              <a:rPr lang="it-IT" b="1" i="1" dirty="0"/>
              <a:t>Manuale della Classe (</a:t>
            </a:r>
            <a:r>
              <a:rPr lang="it-IT" b="1" i="1" dirty="0" err="1"/>
              <a:t>MdC</a:t>
            </a:r>
            <a:r>
              <a:rPr lang="it-IT" b="1" i="1" dirty="0"/>
              <a:t>) raccoglie gli impegni dei docenti e degli allievi</a:t>
            </a:r>
          </a:p>
          <a:p>
            <a:r>
              <a:rPr lang="it-IT" i="1" dirty="0"/>
              <a:t>relativi :</a:t>
            </a:r>
          </a:p>
          <a:p>
            <a:r>
              <a:rPr lang="it-IT" dirty="0"/>
              <a:t>• </a:t>
            </a:r>
            <a:r>
              <a:rPr lang="it-IT" b="1" i="1" dirty="0"/>
              <a:t>all’apprendimento</a:t>
            </a:r>
          </a:p>
          <a:p>
            <a:r>
              <a:rPr lang="it-IT" dirty="0"/>
              <a:t>• </a:t>
            </a:r>
            <a:r>
              <a:rPr lang="it-IT" b="1" i="1" dirty="0"/>
              <a:t>al modo di funzionare.</a:t>
            </a:r>
          </a:p>
          <a:p>
            <a:endParaRPr lang="it-IT" b="1" i="1" dirty="0"/>
          </a:p>
          <a:p>
            <a:pPr>
              <a:buFont typeface="Wingdings" pitchFamily="2" charset="2"/>
              <a:buNone/>
            </a:pPr>
            <a:endParaRPr lang="it-IT" b="1" i="1" dirty="0"/>
          </a:p>
          <a:p>
            <a:pPr>
              <a:buFont typeface="Wingdings" pitchFamily="2" charset="2"/>
              <a:buNone/>
            </a:pPr>
            <a:r>
              <a:rPr lang="it-IT" i="1" dirty="0"/>
              <a:t>E’ pertanto la guida che regola il lavoro della classe alla quale tutti, sia insegnanti che alunni, si devono riferire. </a:t>
            </a:r>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6"/>
          <p:cNvSpPr>
            <a:spLocks noChangeArrowheads="1"/>
          </p:cNvSpPr>
          <p:nvPr/>
        </p:nvSpPr>
        <p:spPr bwMode="auto">
          <a:xfrm rot="-289048">
            <a:off x="1295400" y="2043113"/>
            <a:ext cx="6248400" cy="2863850"/>
          </a:xfrm>
          <a:prstGeom prst="rect">
            <a:avLst/>
          </a:prstGeom>
          <a:solidFill>
            <a:schemeClr val="accent2">
              <a:lumMod val="20000"/>
              <a:lumOff val="80000"/>
            </a:schemeClr>
          </a:solidFill>
          <a:ln w="9525">
            <a:noFill/>
            <a:miter lim="800000"/>
            <a:headEnd/>
            <a:tailEnd/>
          </a:ln>
        </p:spPr>
        <p:txBody>
          <a:bodyPr>
            <a:spAutoFit/>
          </a:bodyPr>
          <a:lstStyle/>
          <a:p>
            <a:r>
              <a:rPr lang="it-IT" sz="2000" dirty="0">
                <a:latin typeface="Calibri" pitchFamily="34" charset="0"/>
              </a:rPr>
              <a:t>Ci mette in azione </a:t>
            </a:r>
            <a:r>
              <a:rPr lang="it-IT" sz="2000" b="1" dirty="0">
                <a:latin typeface="Calibri" pitchFamily="34" charset="0"/>
              </a:rPr>
              <a:t>insieme</a:t>
            </a:r>
            <a:r>
              <a:rPr lang="it-IT" sz="2000" dirty="0">
                <a:latin typeface="Calibri" pitchFamily="34" charset="0"/>
              </a:rPr>
              <a:t> alunni e docenti e va sviluppato </a:t>
            </a:r>
            <a:r>
              <a:rPr lang="it-IT" sz="2000" b="1" dirty="0">
                <a:latin typeface="Calibri" pitchFamily="34" charset="0"/>
              </a:rPr>
              <a:t>gradatamente</a:t>
            </a:r>
            <a:r>
              <a:rPr lang="it-IT" sz="2000" dirty="0">
                <a:latin typeface="Calibri" pitchFamily="34" charset="0"/>
              </a:rPr>
              <a:t> …</a:t>
            </a:r>
          </a:p>
          <a:p>
            <a:endParaRPr lang="it-IT" sz="2000" dirty="0">
              <a:latin typeface="Calibri" pitchFamily="34" charset="0"/>
            </a:endParaRPr>
          </a:p>
          <a:p>
            <a:pPr>
              <a:buFontTx/>
              <a:buChar char="•"/>
            </a:pPr>
            <a:r>
              <a:rPr lang="it-IT" sz="2000" dirty="0">
                <a:latin typeface="Calibri" pitchFamily="34" charset="0"/>
              </a:rPr>
              <a:t>  è costruito assieme e costituisce il </a:t>
            </a:r>
            <a:r>
              <a:rPr lang="it-IT" sz="2000" i="1" dirty="0">
                <a:latin typeface="Calibri" pitchFamily="34" charset="0"/>
              </a:rPr>
              <a:t>punto di riferimento</a:t>
            </a:r>
            <a:r>
              <a:rPr lang="it-IT" sz="2000" dirty="0">
                <a:latin typeface="Calibri" pitchFamily="34" charset="0"/>
              </a:rPr>
              <a:t> per il lavoro in classe</a:t>
            </a:r>
          </a:p>
          <a:p>
            <a:pPr>
              <a:buFontTx/>
              <a:buChar char="•"/>
            </a:pPr>
            <a:r>
              <a:rPr lang="it-IT" sz="2000" dirty="0">
                <a:latin typeface="Calibri" pitchFamily="34" charset="0"/>
              </a:rPr>
              <a:t>  ha anche alcune </a:t>
            </a:r>
            <a:r>
              <a:rPr lang="it-IT" sz="2000" i="1" dirty="0">
                <a:latin typeface="Calibri" pitchFamily="34" charset="0"/>
              </a:rPr>
              <a:t>evidenze visuali</a:t>
            </a:r>
            <a:r>
              <a:rPr lang="it-IT" sz="2000" dirty="0">
                <a:latin typeface="Calibri" pitchFamily="34" charset="0"/>
              </a:rPr>
              <a:t> (pannelli e cartelloni di sintesi)</a:t>
            </a:r>
          </a:p>
          <a:p>
            <a:pPr>
              <a:buFontTx/>
              <a:buChar char="•"/>
            </a:pPr>
            <a:r>
              <a:rPr lang="it-IT" sz="2000" dirty="0">
                <a:latin typeface="Calibri" pitchFamily="34" charset="0"/>
              </a:rPr>
              <a:t>  deve essere </a:t>
            </a:r>
            <a:r>
              <a:rPr lang="it-IT" sz="2000" i="1" dirty="0">
                <a:latin typeface="Calibri" pitchFamily="34" charset="0"/>
              </a:rPr>
              <a:t>cominciato all’inizio dell’anno</a:t>
            </a:r>
            <a:r>
              <a:rPr lang="it-IT" sz="2000" dirty="0">
                <a:latin typeface="Calibri" pitchFamily="34" charset="0"/>
              </a:rPr>
              <a:t> scolastico</a:t>
            </a:r>
          </a:p>
          <a:p>
            <a:pPr>
              <a:buFontTx/>
              <a:buChar char="•"/>
            </a:pPr>
            <a:r>
              <a:rPr lang="it-IT" sz="2000" dirty="0">
                <a:latin typeface="Calibri" pitchFamily="34" charset="0"/>
              </a:rPr>
              <a:t>  deve </a:t>
            </a:r>
            <a:r>
              <a:rPr lang="it-IT" sz="2000" i="1" dirty="0">
                <a:latin typeface="Calibri" pitchFamily="34" charset="0"/>
              </a:rPr>
              <a:t>corrispondere</a:t>
            </a:r>
            <a:r>
              <a:rPr lang="it-IT" sz="2000" dirty="0">
                <a:latin typeface="Calibri" pitchFamily="34" charset="0"/>
              </a:rPr>
              <a:t> effettivamente alle pratiche</a:t>
            </a:r>
          </a:p>
        </p:txBody>
      </p:sp>
      <p:sp>
        <p:nvSpPr>
          <p:cNvPr id="33797" name="AutoShape 7"/>
          <p:cNvSpPr>
            <a:spLocks noChangeArrowheads="1"/>
          </p:cNvSpPr>
          <p:nvPr/>
        </p:nvSpPr>
        <p:spPr bwMode="auto">
          <a:xfrm>
            <a:off x="5715000" y="228600"/>
            <a:ext cx="3124200" cy="1295400"/>
          </a:xfrm>
          <a:prstGeom prst="cloudCallout">
            <a:avLst>
              <a:gd name="adj1" fmla="val -58995"/>
              <a:gd name="adj2" fmla="val 77083"/>
            </a:avLst>
          </a:prstGeom>
          <a:solidFill>
            <a:schemeClr val="accent1"/>
          </a:solidFill>
          <a:ln w="9525">
            <a:solidFill>
              <a:schemeClr val="tx1"/>
            </a:solidFill>
            <a:round/>
            <a:headEnd/>
            <a:tailEnd/>
          </a:ln>
        </p:spPr>
        <p:txBody>
          <a:bodyPr/>
          <a:lstStyle/>
          <a:p>
            <a:pPr algn="ctr"/>
            <a:r>
              <a:rPr lang="it-IT">
                <a:latin typeface="Calibri" pitchFamily="34" charset="0"/>
              </a:rPr>
              <a:t>Che ci mette in azione</a:t>
            </a:r>
          </a:p>
          <a:p>
            <a:endParaRPr lang="en-US">
              <a:latin typeface="Calibri" pitchFamily="34" charset="0"/>
            </a:endParaRPr>
          </a:p>
        </p:txBody>
      </p:sp>
      <p:sp>
        <p:nvSpPr>
          <p:cNvPr id="7" name="Segnaposto piè di pagina 6"/>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ttangolo 1"/>
          <p:cNvSpPr>
            <a:spLocks noChangeArrowheads="1"/>
          </p:cNvSpPr>
          <p:nvPr/>
        </p:nvSpPr>
        <p:spPr bwMode="auto">
          <a:xfrm>
            <a:off x="323850" y="260350"/>
            <a:ext cx="8064500" cy="5324535"/>
          </a:xfrm>
          <a:prstGeom prst="rect">
            <a:avLst/>
          </a:prstGeom>
          <a:solidFill>
            <a:schemeClr val="accent2">
              <a:lumMod val="20000"/>
              <a:lumOff val="80000"/>
            </a:schemeClr>
          </a:solidFill>
          <a:ln w="9525">
            <a:noFill/>
            <a:miter lim="800000"/>
            <a:headEnd/>
            <a:tailEnd/>
          </a:ln>
        </p:spPr>
        <p:txBody>
          <a:bodyPr>
            <a:spAutoFit/>
          </a:bodyPr>
          <a:lstStyle/>
          <a:p>
            <a:r>
              <a:rPr lang="it-IT" sz="2000" dirty="0"/>
              <a:t>Nel </a:t>
            </a:r>
            <a:r>
              <a:rPr lang="it-IT" sz="2000" dirty="0" err="1"/>
              <a:t>MdC</a:t>
            </a:r>
            <a:r>
              <a:rPr lang="it-IT" sz="2000" dirty="0"/>
              <a:t> viene descritto:</a:t>
            </a:r>
          </a:p>
          <a:p>
            <a:r>
              <a:rPr lang="it-IT" sz="2000" dirty="0"/>
              <a:t>1. Come lavoriamo e secondo quali istruzioni per l’uso (IPU)</a:t>
            </a:r>
          </a:p>
          <a:p>
            <a:r>
              <a:rPr lang="it-IT" sz="2000" dirty="0"/>
              <a:t>2. Come sono organizzate le responsabilità relative ai vari incarichi</a:t>
            </a:r>
          </a:p>
          <a:p>
            <a:r>
              <a:rPr lang="it-IT" sz="2000" dirty="0"/>
              <a:t>3. Come ci comportiamo in caso di emergenza </a:t>
            </a:r>
          </a:p>
          <a:p>
            <a:endParaRPr lang="it-IT" sz="2000" dirty="0"/>
          </a:p>
          <a:p>
            <a:r>
              <a:rPr lang="it-IT" sz="2000" dirty="0"/>
              <a:t>CHE COSA IMPARIAMO</a:t>
            </a:r>
          </a:p>
          <a:p>
            <a:endParaRPr lang="it-IT" sz="2000" dirty="0"/>
          </a:p>
          <a:p>
            <a:r>
              <a:rPr lang="it-IT" sz="2000" dirty="0"/>
              <a:t>1. Le cose che impariamo quest’anno scolastico (una semplice e breve</a:t>
            </a:r>
          </a:p>
          <a:p>
            <a:r>
              <a:rPr lang="it-IT" sz="2000" dirty="0"/>
              <a:t>sintesi)</a:t>
            </a:r>
          </a:p>
          <a:p>
            <a:r>
              <a:rPr lang="it-IT" sz="2000" dirty="0"/>
              <a:t>2. Le ricerche e gli approfondimenti che portiamo avanti quest’anno </a:t>
            </a:r>
          </a:p>
          <a:p>
            <a:endParaRPr lang="it-IT" sz="2000" dirty="0"/>
          </a:p>
          <a:p>
            <a:r>
              <a:rPr lang="it-IT" sz="2000" dirty="0"/>
              <a:t>COME E DOVE</a:t>
            </a:r>
          </a:p>
          <a:p>
            <a:endParaRPr lang="it-IT" sz="2000" dirty="0"/>
          </a:p>
          <a:p>
            <a:r>
              <a:rPr lang="it-IT" sz="2000" dirty="0"/>
              <a:t>Utilizziamo un raccoglitore ad anelli o quaderni con tasche trasparenti</a:t>
            </a:r>
          </a:p>
          <a:p>
            <a:r>
              <a:rPr lang="it-IT" sz="2000" dirty="0"/>
              <a:t>• Mettiamolo in un posto accessibile e importante</a:t>
            </a:r>
          </a:p>
          <a:p>
            <a:r>
              <a:rPr lang="it-IT" sz="2000" dirty="0"/>
              <a:t>• Facciamo un indice lo mettiamo nel raccoglitore e lo esponiamo (per una pratica visualizzazione) in un bel cartellone (dentro o fuori la classe)</a:t>
            </a:r>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ttangolo 1"/>
          <p:cNvSpPr>
            <a:spLocks noChangeArrowheads="1"/>
          </p:cNvSpPr>
          <p:nvPr/>
        </p:nvSpPr>
        <p:spPr bwMode="auto">
          <a:xfrm>
            <a:off x="285720" y="285728"/>
            <a:ext cx="8572560" cy="2185214"/>
          </a:xfrm>
          <a:prstGeom prst="rect">
            <a:avLst/>
          </a:prstGeom>
          <a:solidFill>
            <a:schemeClr val="accent2">
              <a:lumMod val="20000"/>
              <a:lumOff val="80000"/>
            </a:schemeClr>
          </a:solidFill>
          <a:ln w="9525">
            <a:noFill/>
            <a:miter lim="800000"/>
            <a:headEnd/>
            <a:tailEnd/>
          </a:ln>
        </p:spPr>
        <p:txBody>
          <a:bodyPr wrap="square">
            <a:spAutoFit/>
          </a:bodyPr>
          <a:lstStyle/>
          <a:p>
            <a:r>
              <a:rPr lang="it-IT" sz="2000" dirty="0"/>
              <a:t>INIZIARE</a:t>
            </a:r>
          </a:p>
          <a:p>
            <a:r>
              <a:rPr lang="it-IT" sz="2000" dirty="0"/>
              <a:t>• dedicare all’inizio dell’anno un po’ di tempo per rivedere il </a:t>
            </a:r>
            <a:r>
              <a:rPr lang="it-IT" sz="2000" dirty="0" err="1"/>
              <a:t>MdC</a:t>
            </a:r>
            <a:endParaRPr lang="it-IT" sz="2000" dirty="0"/>
          </a:p>
          <a:p>
            <a:r>
              <a:rPr lang="it-IT" sz="2000" dirty="0"/>
              <a:t>• organizzare entro il primi giorni di ottobre una piccola cerimonia di inizio magari coinvolgendo i genitori</a:t>
            </a:r>
          </a:p>
          <a:p>
            <a:endParaRPr lang="it-IT" sz="2000" dirty="0"/>
          </a:p>
          <a:p>
            <a:endParaRPr lang="it-IT" i="1" dirty="0"/>
          </a:p>
          <a:p>
            <a:endParaRPr lang="it-IT" dirty="0"/>
          </a:p>
        </p:txBody>
      </p:sp>
      <p:sp>
        <p:nvSpPr>
          <p:cNvPr id="35843" name="Rettangolo 3"/>
          <p:cNvSpPr>
            <a:spLocks noChangeArrowheads="1"/>
          </p:cNvSpPr>
          <p:nvPr/>
        </p:nvSpPr>
        <p:spPr bwMode="auto">
          <a:xfrm>
            <a:off x="285720" y="2571744"/>
            <a:ext cx="8532844" cy="2246769"/>
          </a:xfrm>
          <a:prstGeom prst="rect">
            <a:avLst/>
          </a:prstGeom>
          <a:solidFill>
            <a:schemeClr val="accent2">
              <a:lumMod val="20000"/>
              <a:lumOff val="80000"/>
            </a:schemeClr>
          </a:solidFill>
          <a:ln w="9525">
            <a:noFill/>
            <a:miter lim="800000"/>
            <a:headEnd/>
            <a:tailEnd/>
          </a:ln>
        </p:spPr>
        <p:txBody>
          <a:bodyPr wrap="square">
            <a:spAutoFit/>
          </a:bodyPr>
          <a:lstStyle/>
          <a:p>
            <a:r>
              <a:rPr lang="it-IT" sz="2000" dirty="0"/>
              <a:t>PERCORRERE</a:t>
            </a:r>
          </a:p>
          <a:p>
            <a:r>
              <a:rPr lang="it-IT" sz="2000" dirty="0"/>
              <a:t>Sia gli alunni che i docenti periodicamente:</a:t>
            </a:r>
          </a:p>
          <a:p>
            <a:r>
              <a:rPr lang="it-IT" sz="2000" dirty="0"/>
              <a:t>• Consultano il </a:t>
            </a:r>
            <a:r>
              <a:rPr lang="it-IT" sz="2000" dirty="0" err="1"/>
              <a:t>MdC</a:t>
            </a:r>
            <a:r>
              <a:rPr lang="it-IT" sz="2000" dirty="0"/>
              <a:t> per ricordarci le regole e le procedure (IPU) della vita scolastica</a:t>
            </a:r>
          </a:p>
          <a:p>
            <a:r>
              <a:rPr lang="it-IT" sz="2000" dirty="0"/>
              <a:t>• Arricchiscono il </a:t>
            </a:r>
            <a:r>
              <a:rPr lang="it-IT" sz="2000" dirty="0" err="1"/>
              <a:t>MdC</a:t>
            </a:r>
            <a:r>
              <a:rPr lang="it-IT" sz="2000" dirty="0"/>
              <a:t> con eventuali altri materiali</a:t>
            </a:r>
          </a:p>
          <a:p>
            <a:r>
              <a:rPr lang="it-IT" sz="2000" dirty="0"/>
              <a:t>• Revisionano il </a:t>
            </a:r>
            <a:r>
              <a:rPr lang="it-IT" sz="2000" dirty="0" err="1"/>
              <a:t>MdC</a:t>
            </a:r>
            <a:r>
              <a:rPr lang="it-IT" sz="2000" dirty="0"/>
              <a:t> nel coso che occorra correggere e adeguare il suo contenuto</a:t>
            </a:r>
          </a:p>
        </p:txBody>
      </p:sp>
      <p:sp>
        <p:nvSpPr>
          <p:cNvPr id="35844" name="Rettangolo 4"/>
          <p:cNvSpPr>
            <a:spLocks noChangeArrowheads="1"/>
          </p:cNvSpPr>
          <p:nvPr/>
        </p:nvSpPr>
        <p:spPr bwMode="auto">
          <a:xfrm>
            <a:off x="357158" y="5000636"/>
            <a:ext cx="8501122" cy="1631216"/>
          </a:xfrm>
          <a:prstGeom prst="rect">
            <a:avLst/>
          </a:prstGeom>
          <a:solidFill>
            <a:schemeClr val="accent2">
              <a:lumMod val="20000"/>
              <a:lumOff val="80000"/>
            </a:schemeClr>
          </a:solidFill>
          <a:ln w="9525">
            <a:noFill/>
            <a:miter lim="800000"/>
            <a:headEnd/>
            <a:tailEnd/>
          </a:ln>
        </p:spPr>
        <p:txBody>
          <a:bodyPr wrap="square">
            <a:spAutoFit/>
          </a:bodyPr>
          <a:lstStyle/>
          <a:p>
            <a:r>
              <a:rPr lang="it-IT" sz="2000" dirty="0"/>
              <a:t>CONCLUDERE</a:t>
            </a:r>
          </a:p>
          <a:p>
            <a:r>
              <a:rPr lang="it-IT" sz="2000" dirty="0"/>
              <a:t>Organizzare a fine anno una cerimonia (con i genitori) dove alcuni alunni incaricati presentano il Manuale, che cosa abbiamo imparato</a:t>
            </a:r>
          </a:p>
          <a:p>
            <a:r>
              <a:rPr lang="it-IT" sz="2000" dirty="0"/>
              <a:t>… l’insegnante assieme al documento di valutazione consegna un semplice attestato</a:t>
            </a:r>
          </a:p>
        </p:txBody>
      </p:sp>
      <p:sp>
        <p:nvSpPr>
          <p:cNvPr id="5" name="Segnaposto piè di pagina 4"/>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ttangolo 1"/>
          <p:cNvSpPr>
            <a:spLocks noChangeArrowheads="1"/>
          </p:cNvSpPr>
          <p:nvPr/>
        </p:nvSpPr>
        <p:spPr bwMode="auto">
          <a:xfrm>
            <a:off x="250825" y="476250"/>
            <a:ext cx="8497888" cy="5293757"/>
          </a:xfrm>
          <a:prstGeom prst="rect">
            <a:avLst/>
          </a:prstGeom>
          <a:solidFill>
            <a:schemeClr val="accent2">
              <a:lumMod val="20000"/>
              <a:lumOff val="80000"/>
            </a:schemeClr>
          </a:solidFill>
          <a:ln w="9525">
            <a:noFill/>
            <a:miter lim="800000"/>
            <a:headEnd/>
            <a:tailEnd/>
          </a:ln>
        </p:spPr>
        <p:txBody>
          <a:bodyPr>
            <a:spAutoFit/>
          </a:bodyPr>
          <a:lstStyle/>
          <a:p>
            <a:r>
              <a:rPr lang="it-IT" sz="2000" dirty="0"/>
              <a:t>LE ATTENZIONI</a:t>
            </a:r>
          </a:p>
          <a:p>
            <a:endParaRPr lang="it-IT" sz="2000" dirty="0"/>
          </a:p>
          <a:p>
            <a:r>
              <a:rPr lang="it-IT" sz="2000" dirty="0"/>
              <a:t>Il </a:t>
            </a:r>
            <a:r>
              <a:rPr lang="it-IT" sz="2000" dirty="0" err="1"/>
              <a:t>MdC</a:t>
            </a:r>
            <a:endParaRPr lang="it-IT" sz="2000" dirty="0"/>
          </a:p>
          <a:p>
            <a:r>
              <a:rPr lang="it-IT" sz="2000" dirty="0"/>
              <a:t>1. E’come la mappa che orienta il lavoro quotidiano nella classe e che tutti, docenti e allievi debbono avere come riferimento.</a:t>
            </a:r>
          </a:p>
          <a:p>
            <a:endParaRPr lang="it-IT" sz="2000" dirty="0"/>
          </a:p>
          <a:p>
            <a:r>
              <a:rPr lang="it-IT" sz="2000" dirty="0"/>
              <a:t>2. va consultato periodicamente: il come impariamo è la nostra mappa (possiamo anche fare registrazioni di percorso).</a:t>
            </a:r>
          </a:p>
          <a:p>
            <a:endParaRPr lang="it-IT" sz="2000" dirty="0"/>
          </a:p>
          <a:p>
            <a:r>
              <a:rPr lang="it-IT" sz="2000" dirty="0"/>
              <a:t>3. Va tenuto in un posto importante e accessibile.</a:t>
            </a:r>
          </a:p>
          <a:p>
            <a:endParaRPr lang="it-IT" sz="2000" dirty="0"/>
          </a:p>
          <a:p>
            <a:r>
              <a:rPr lang="it-IT" sz="2000" dirty="0"/>
              <a:t>4. Deve essere sobrio nella quantità di materiale e semplice nel linguaggio.</a:t>
            </a:r>
          </a:p>
          <a:p>
            <a:endParaRPr lang="it-IT" sz="2000" dirty="0"/>
          </a:p>
          <a:p>
            <a:r>
              <a:rPr lang="it-IT" sz="2000" dirty="0"/>
              <a:t>5. Deve essere esteticamente gradevole.</a:t>
            </a:r>
          </a:p>
          <a:p>
            <a:endParaRPr lang="it-IT" sz="2000" dirty="0"/>
          </a:p>
          <a:p>
            <a:r>
              <a:rPr lang="it-IT" sz="2000" dirty="0"/>
              <a:t>6. L’indice va affisso su un cartellone.</a:t>
            </a:r>
          </a:p>
          <a:p>
            <a:endParaRPr lang="it-IT" i="1" dirty="0"/>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0100" y="2357430"/>
            <a:ext cx="7467600" cy="1143000"/>
          </a:xfrm>
          <a:solidFill>
            <a:schemeClr val="accent2">
              <a:lumMod val="20000"/>
              <a:lumOff val="80000"/>
            </a:schemeClr>
          </a:solidFill>
        </p:spPr>
        <p:txBody>
          <a:bodyPr>
            <a:noAutofit/>
          </a:bodyPr>
          <a:lstStyle/>
          <a:p>
            <a:pPr algn="ctr">
              <a:defRPr/>
            </a:pPr>
            <a:r>
              <a:rPr lang="it-IT" sz="8000" dirty="0"/>
              <a:t>Buon lavoro</a:t>
            </a:r>
          </a:p>
        </p:txBody>
      </p:sp>
      <p:sp>
        <p:nvSpPr>
          <p:cNvPr id="3" name="Segnaposto piè di pagina 2"/>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it-IT" sz="2800" dirty="0">
                <a:latin typeface="Lucida Sans Unicode" pitchFamily="34" charset="0"/>
              </a:rPr>
              <a:t>        </a:t>
            </a:r>
            <a:r>
              <a:rPr lang="it-IT" sz="3200" dirty="0">
                <a:latin typeface="Lucida Sans Unicode" pitchFamily="34" charset="0"/>
              </a:rPr>
              <a:t>Aspetti metodologico organizzativi </a:t>
            </a:r>
            <a:br>
              <a:rPr lang="it-IT" sz="3200" dirty="0">
                <a:latin typeface="Lucida Sans Unicode" pitchFamily="34" charset="0"/>
              </a:rPr>
            </a:br>
            <a:endParaRPr lang="it-IT" sz="3200" dirty="0">
              <a:latin typeface="Lucida Sans Unicode" pitchFamily="34" charset="0"/>
            </a:endParaRPr>
          </a:p>
        </p:txBody>
      </p:sp>
      <p:sp>
        <p:nvSpPr>
          <p:cNvPr id="6147" name="Rectangle 3"/>
          <p:cNvSpPr>
            <a:spLocks noGrp="1" noChangeArrowheads="1"/>
          </p:cNvSpPr>
          <p:nvPr>
            <p:ph idx="1"/>
          </p:nvPr>
        </p:nvSpPr>
        <p:spPr>
          <a:solidFill>
            <a:schemeClr val="accent2">
              <a:lumMod val="20000"/>
              <a:lumOff val="80000"/>
            </a:schemeClr>
          </a:solidFill>
        </p:spPr>
        <p:txBody>
          <a:bodyPr/>
          <a:lstStyle/>
          <a:p>
            <a:pPr>
              <a:lnSpc>
                <a:spcPct val="80000"/>
              </a:lnSpc>
            </a:pPr>
            <a:r>
              <a:rPr lang="it-IT" sz="2800" dirty="0">
                <a:latin typeface="Lucida Sans Unicode" pitchFamily="34" charset="0"/>
              </a:rPr>
              <a:t>come tenere in ordine il tavolo</a:t>
            </a:r>
          </a:p>
          <a:p>
            <a:pPr>
              <a:lnSpc>
                <a:spcPct val="80000"/>
              </a:lnSpc>
            </a:pPr>
            <a:r>
              <a:rPr lang="it-IT" sz="2800" dirty="0">
                <a:latin typeface="Lucida Sans Unicode" pitchFamily="34" charset="0"/>
              </a:rPr>
              <a:t>come sistemare l’aula a fine giornata</a:t>
            </a:r>
          </a:p>
          <a:p>
            <a:pPr>
              <a:lnSpc>
                <a:spcPct val="80000"/>
              </a:lnSpc>
            </a:pPr>
            <a:r>
              <a:rPr lang="it-IT" sz="2800" dirty="0">
                <a:latin typeface="Lucida Sans Unicode" pitchFamily="34" charset="0"/>
              </a:rPr>
              <a:t>come tenere la documentazione cartacea e/o digitale</a:t>
            </a:r>
          </a:p>
          <a:p>
            <a:pPr>
              <a:lnSpc>
                <a:spcPct val="80000"/>
              </a:lnSpc>
            </a:pPr>
            <a:r>
              <a:rPr lang="it-IT" sz="2800" dirty="0">
                <a:latin typeface="Lucida Sans Unicode" pitchFamily="34" charset="0"/>
              </a:rPr>
              <a:t>come allestire e conservare la comunicazione visuale</a:t>
            </a:r>
          </a:p>
          <a:p>
            <a:pPr>
              <a:lnSpc>
                <a:spcPct val="80000"/>
              </a:lnSpc>
            </a:pPr>
            <a:r>
              <a:rPr lang="it-IT" sz="2800" dirty="0">
                <a:latin typeface="Lucida Sans Unicode" pitchFamily="34" charset="0"/>
              </a:rPr>
              <a:t>come registrare le presenze e le assenze</a:t>
            </a:r>
          </a:p>
          <a:p>
            <a:pPr>
              <a:lnSpc>
                <a:spcPct val="80000"/>
              </a:lnSpc>
            </a:pPr>
            <a:r>
              <a:rPr lang="it-IT" sz="2800" dirty="0">
                <a:latin typeface="Lucida Sans Unicode" pitchFamily="34" charset="0"/>
              </a:rPr>
              <a:t>come utilizzare gli schedari</a:t>
            </a:r>
          </a:p>
          <a:p>
            <a:pPr>
              <a:lnSpc>
                <a:spcPct val="80000"/>
              </a:lnSpc>
            </a:pPr>
            <a:r>
              <a:rPr lang="it-IT" sz="2800" dirty="0">
                <a:latin typeface="Lucida Sans Unicode" pitchFamily="34" charset="0"/>
              </a:rPr>
              <a:t>come utilizzare il computer / </a:t>
            </a:r>
            <a:r>
              <a:rPr lang="it-IT" sz="2800" dirty="0" err="1">
                <a:latin typeface="Lucida Sans Unicode" pitchFamily="34" charset="0"/>
              </a:rPr>
              <a:t>Lim</a:t>
            </a:r>
            <a:r>
              <a:rPr lang="it-IT" sz="2800" dirty="0">
                <a:latin typeface="Lucida Sans Unicode" pitchFamily="34" charset="0"/>
              </a:rPr>
              <a:t> </a:t>
            </a:r>
          </a:p>
          <a:p>
            <a:pPr>
              <a:lnSpc>
                <a:spcPct val="80000"/>
              </a:lnSpc>
            </a:pPr>
            <a:r>
              <a:rPr lang="it-IT" sz="2800" dirty="0">
                <a:latin typeface="Lucida Sans Unicode" pitchFamily="34" charset="0"/>
              </a:rPr>
              <a:t>...</a:t>
            </a:r>
            <a:endParaRPr lang="it-IT" sz="2800" u="sng" dirty="0">
              <a:latin typeface="Lucida Sans Unicode" pitchFamily="34" charset="0"/>
            </a:endParaRPr>
          </a:p>
          <a:p>
            <a:pPr>
              <a:lnSpc>
                <a:spcPct val="80000"/>
              </a:lnSpc>
            </a:pPr>
            <a:endParaRPr lang="it-IT" sz="2800" u="sng" dirty="0">
              <a:latin typeface="Lucida Sans Unicode" pitchFamily="34" charset="0"/>
            </a:endParaRPr>
          </a:p>
          <a:p>
            <a:pPr>
              <a:lnSpc>
                <a:spcPct val="80000"/>
              </a:lnSpc>
            </a:pPr>
            <a:endParaRPr lang="it-IT" sz="2400" dirty="0"/>
          </a:p>
        </p:txBody>
      </p:sp>
      <p:sp>
        <p:nvSpPr>
          <p:cNvPr id="7" name="Segnaposto piè di pagina 6"/>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it-IT" sz="3600" dirty="0">
                <a:latin typeface="Lucida Sans Unicode" pitchFamily="34" charset="0"/>
              </a:rPr>
              <a:t>         </a:t>
            </a:r>
            <a:r>
              <a:rPr lang="it-IT" sz="3200" dirty="0">
                <a:latin typeface="Lucida Sans Unicode" pitchFamily="34" charset="0"/>
              </a:rPr>
              <a:t>Aspetti metodologici relazionali </a:t>
            </a:r>
            <a:br>
              <a:rPr lang="it-IT" sz="3600" dirty="0">
                <a:latin typeface="Lucida Sans Unicode" pitchFamily="34" charset="0"/>
              </a:rPr>
            </a:br>
            <a:endParaRPr lang="it-IT" sz="3600" dirty="0">
              <a:latin typeface="Lucida Sans Unicode" pitchFamily="34" charset="0"/>
            </a:endParaRPr>
          </a:p>
        </p:txBody>
      </p:sp>
      <p:sp>
        <p:nvSpPr>
          <p:cNvPr id="7171" name="Rectangle 3"/>
          <p:cNvSpPr>
            <a:spLocks noGrp="1" noChangeArrowheads="1"/>
          </p:cNvSpPr>
          <p:nvPr>
            <p:ph idx="1"/>
          </p:nvPr>
        </p:nvSpPr>
        <p:spPr>
          <a:xfrm>
            <a:off x="609600" y="1752600"/>
            <a:ext cx="8229600" cy="3962400"/>
          </a:xfrm>
          <a:solidFill>
            <a:schemeClr val="accent2">
              <a:lumMod val="20000"/>
              <a:lumOff val="80000"/>
            </a:schemeClr>
          </a:solidFill>
        </p:spPr>
        <p:txBody>
          <a:bodyPr/>
          <a:lstStyle/>
          <a:p>
            <a:r>
              <a:rPr lang="it-IT" sz="2800" dirty="0">
                <a:latin typeface="Lucida Sans Unicode" pitchFamily="34" charset="0"/>
              </a:rPr>
              <a:t>come eseguire un rito di inizio</a:t>
            </a:r>
          </a:p>
          <a:p>
            <a:r>
              <a:rPr lang="it-IT" sz="2800" dirty="0">
                <a:latin typeface="Lucida Sans Unicode" pitchFamily="34" charset="0"/>
              </a:rPr>
              <a:t>come entrare in aula e salutare</a:t>
            </a:r>
          </a:p>
          <a:p>
            <a:r>
              <a:rPr lang="it-IT" sz="2800" dirty="0">
                <a:latin typeface="Lucida Sans Unicode" pitchFamily="34" charset="0"/>
              </a:rPr>
              <a:t>come uscire  dall’aula</a:t>
            </a:r>
          </a:p>
          <a:p>
            <a:r>
              <a:rPr lang="it-IT" sz="2800" dirty="0">
                <a:latin typeface="Lucida Sans Unicode" pitchFamily="34" charset="0"/>
              </a:rPr>
              <a:t>come uscire dalla scuola</a:t>
            </a:r>
          </a:p>
          <a:p>
            <a:r>
              <a:rPr lang="it-IT" sz="2800" dirty="0">
                <a:latin typeface="Lucida Sans Unicode" pitchFamily="34" charset="0"/>
              </a:rPr>
              <a:t>come lavorare in gruppo</a:t>
            </a:r>
          </a:p>
          <a:p>
            <a:r>
              <a:rPr lang="it-IT" sz="2800" dirty="0">
                <a:latin typeface="Lucida Sans Unicode" pitchFamily="34" charset="0"/>
              </a:rPr>
              <a:t>come lavorare in coppia …</a:t>
            </a:r>
          </a:p>
          <a:p>
            <a:endParaRPr lang="it-IT" sz="2800" dirty="0">
              <a:latin typeface="Lucida Sans Unicode" pitchFamily="34" charset="0"/>
            </a:endParaRPr>
          </a:p>
        </p:txBody>
      </p:sp>
      <p:sp>
        <p:nvSpPr>
          <p:cNvPr id="7" name="Segnaposto piè di pagina 6"/>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it-IT" sz="3600" dirty="0">
                <a:latin typeface="Lucida Sans Unicode" pitchFamily="34" charset="0"/>
              </a:rPr>
              <a:t>      </a:t>
            </a:r>
            <a:r>
              <a:rPr lang="it-IT" sz="3200" dirty="0">
                <a:latin typeface="Lucida Sans Unicode" pitchFamily="34" charset="0"/>
              </a:rPr>
              <a:t>Aspetti metodologico – didattici</a:t>
            </a:r>
            <a:br>
              <a:rPr lang="it-IT" sz="3600" dirty="0">
                <a:latin typeface="Lucida Sans Unicode" pitchFamily="34" charset="0"/>
              </a:rPr>
            </a:br>
            <a:endParaRPr lang="it-IT" sz="3600" dirty="0">
              <a:latin typeface="Lucida Sans Unicode" pitchFamily="34" charset="0"/>
            </a:endParaRPr>
          </a:p>
        </p:txBody>
      </p:sp>
      <p:sp>
        <p:nvSpPr>
          <p:cNvPr id="8195" name="Rectangle 3"/>
          <p:cNvSpPr>
            <a:spLocks noGrp="1" noChangeArrowheads="1"/>
          </p:cNvSpPr>
          <p:nvPr>
            <p:ph idx="1"/>
          </p:nvPr>
        </p:nvSpPr>
        <p:spPr>
          <a:solidFill>
            <a:schemeClr val="accent2">
              <a:lumMod val="20000"/>
              <a:lumOff val="80000"/>
            </a:schemeClr>
          </a:solidFill>
        </p:spPr>
        <p:txBody>
          <a:bodyPr/>
          <a:lstStyle/>
          <a:p>
            <a:pPr>
              <a:lnSpc>
                <a:spcPct val="80000"/>
              </a:lnSpc>
            </a:pPr>
            <a:r>
              <a:rPr lang="it-IT" sz="2400" dirty="0">
                <a:latin typeface="Lucida Sans Unicode" pitchFamily="34" charset="0"/>
              </a:rPr>
              <a:t>come lavorare con uno strumento didattico</a:t>
            </a:r>
          </a:p>
          <a:p>
            <a:pPr>
              <a:lnSpc>
                <a:spcPct val="80000"/>
              </a:lnSpc>
            </a:pPr>
            <a:r>
              <a:rPr lang="it-IT" sz="2400" dirty="0">
                <a:latin typeface="Lucida Sans Unicode" pitchFamily="34" charset="0"/>
              </a:rPr>
              <a:t>come fare un disegno o manipolare il pongo</a:t>
            </a:r>
          </a:p>
          <a:p>
            <a:pPr>
              <a:lnSpc>
                <a:spcPct val="80000"/>
              </a:lnSpc>
            </a:pPr>
            <a:r>
              <a:rPr lang="it-IT" sz="2400" dirty="0">
                <a:latin typeface="Lucida Sans Unicode" pitchFamily="34" charset="0"/>
              </a:rPr>
              <a:t>come costruire un oggetto </a:t>
            </a:r>
          </a:p>
          <a:p>
            <a:pPr>
              <a:lnSpc>
                <a:spcPct val="80000"/>
              </a:lnSpc>
            </a:pPr>
            <a:r>
              <a:rPr lang="it-IT" sz="2400" dirty="0">
                <a:latin typeface="Lucida Sans Unicode" pitchFamily="34" charset="0"/>
              </a:rPr>
              <a:t>come eseguire un gioco</a:t>
            </a:r>
          </a:p>
          <a:p>
            <a:pPr>
              <a:lnSpc>
                <a:spcPct val="80000"/>
              </a:lnSpc>
            </a:pPr>
            <a:r>
              <a:rPr lang="it-IT" sz="2400" dirty="0">
                <a:latin typeface="Lucida Sans Unicode" pitchFamily="34" charset="0"/>
              </a:rPr>
              <a:t>come fare una sintesi – riassunto</a:t>
            </a:r>
          </a:p>
          <a:p>
            <a:pPr>
              <a:lnSpc>
                <a:spcPct val="80000"/>
              </a:lnSpc>
            </a:pPr>
            <a:r>
              <a:rPr lang="it-IT" sz="2400" dirty="0">
                <a:latin typeface="Lucida Sans Unicode" pitchFamily="34" charset="0"/>
              </a:rPr>
              <a:t>come risolvere un problema matematico di un certo tipo</a:t>
            </a:r>
          </a:p>
          <a:p>
            <a:pPr>
              <a:lnSpc>
                <a:spcPct val="80000"/>
              </a:lnSpc>
            </a:pPr>
            <a:r>
              <a:rPr lang="it-IT" sz="2400" dirty="0">
                <a:latin typeface="Lucida Sans Unicode" pitchFamily="34" charset="0"/>
              </a:rPr>
              <a:t>come presentare in pubblico i risultati di una ricerca</a:t>
            </a:r>
          </a:p>
          <a:p>
            <a:pPr>
              <a:lnSpc>
                <a:spcPct val="80000"/>
              </a:lnSpc>
            </a:pPr>
            <a:r>
              <a:rPr lang="it-IT" sz="2400" dirty="0">
                <a:latin typeface="Lucida Sans Unicode" pitchFamily="34" charset="0"/>
              </a:rPr>
              <a:t>come fare un testo denotativo (magari in 3° elementare)</a:t>
            </a:r>
          </a:p>
          <a:p>
            <a:pPr>
              <a:lnSpc>
                <a:spcPct val="80000"/>
              </a:lnSpc>
            </a:pPr>
            <a:r>
              <a:rPr lang="it-IT" sz="2400" dirty="0">
                <a:latin typeface="Lucida Sans Unicode" pitchFamily="34" charset="0"/>
              </a:rPr>
              <a:t>come svolgere una lezione frontale … </a:t>
            </a:r>
          </a:p>
          <a:p>
            <a:pPr>
              <a:lnSpc>
                <a:spcPct val="80000"/>
              </a:lnSpc>
            </a:pPr>
            <a:endParaRPr lang="it-IT" sz="2400" dirty="0">
              <a:latin typeface="Lucida Sans Unicode" pitchFamily="34" charset="0"/>
            </a:endParaRPr>
          </a:p>
        </p:txBody>
      </p:sp>
      <p:sp>
        <p:nvSpPr>
          <p:cNvPr id="7" name="Segnaposto piè di pagina 6"/>
          <p:cNvSpPr>
            <a:spLocks noGrp="1"/>
          </p:cNvSpPr>
          <p:nvPr>
            <p:ph type="ftr" sz="quarter" idx="11"/>
          </p:nvPr>
        </p:nvSpPr>
        <p:spPr/>
        <p:txBody>
          <a:bodyPr/>
          <a:lstStyle/>
          <a:p>
            <a:r>
              <a:rPr lang="it-IT"/>
              <a:t>Mariella Groppi Formatrice Senza Zaino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00034" y="928670"/>
            <a:ext cx="8230368" cy="1143340"/>
          </a:xfrm>
        </p:spPr>
        <p:txBody>
          <a:bodyPr>
            <a:normAutofit fontScale="90000"/>
          </a:bodyPr>
          <a:lstStyle/>
          <a:p>
            <a:r>
              <a:rPr lang="it-IT" sz="3600" dirty="0">
                <a:ea typeface="ＭＳ Ｐゴシック" pitchFamily="34" charset="-128"/>
              </a:rPr>
              <a:t>Come impariamo le varie cose cioè le discipline di studio / campi d</a:t>
            </a:r>
            <a:r>
              <a:rPr lang="it-IT" altLang="it-IT" sz="3600" dirty="0">
                <a:ea typeface="ＭＳ Ｐゴシック" pitchFamily="34" charset="-128"/>
              </a:rPr>
              <a:t>’</a:t>
            </a:r>
            <a:r>
              <a:rPr lang="it-IT" sz="3600" dirty="0">
                <a:ea typeface="ＭＳ Ｐゴシック" pitchFamily="34" charset="-128"/>
              </a:rPr>
              <a:t>esperienza</a:t>
            </a:r>
          </a:p>
        </p:txBody>
      </p:sp>
      <p:sp>
        <p:nvSpPr>
          <p:cNvPr id="4" name="Segnaposto piè di pagina 3"/>
          <p:cNvSpPr>
            <a:spLocks noGrp="1"/>
          </p:cNvSpPr>
          <p:nvPr>
            <p:ph type="ftr" sz="quarter" idx="11"/>
          </p:nvPr>
        </p:nvSpPr>
        <p:spPr/>
        <p:txBody>
          <a:bodyPr/>
          <a:lstStyle/>
          <a:p>
            <a:r>
              <a:rPr lang="it-IT"/>
              <a:t>Mariella Groppi Formatrice Senza Zaino</a:t>
            </a:r>
          </a:p>
        </p:txBody>
      </p:sp>
      <p:sp>
        <p:nvSpPr>
          <p:cNvPr id="7175" name="Rectangle 2"/>
          <p:cNvSpPr txBox="1">
            <a:spLocks noChangeArrowheads="1"/>
          </p:cNvSpPr>
          <p:nvPr/>
        </p:nvSpPr>
        <p:spPr bwMode="auto">
          <a:xfrm>
            <a:off x="426107" y="2256136"/>
            <a:ext cx="8289297" cy="3887508"/>
          </a:xfrm>
          <a:prstGeom prst="rect">
            <a:avLst/>
          </a:prstGeom>
          <a:solidFill>
            <a:schemeClr val="accent2">
              <a:lumMod val="20000"/>
              <a:lumOff val="80000"/>
            </a:schemeClr>
          </a:solidFill>
          <a:ln w="9525">
            <a:solidFill>
              <a:schemeClr val="accent1"/>
            </a:solidFill>
            <a:miter lim="800000"/>
            <a:headEnd/>
            <a:tailEnd/>
          </a:ln>
        </p:spPr>
        <p:txBody>
          <a:bodyPr lIns="104304" tIns="52152" rIns="104304" bIns="52152"/>
          <a:lstStyle/>
          <a:p>
            <a:pPr marL="203200" indent="203200">
              <a:buFontTx/>
              <a:buChar char="•"/>
            </a:pPr>
            <a:r>
              <a:rPr lang="it-IT" sz="2500" dirty="0"/>
              <a:t>come fare una </a:t>
            </a:r>
            <a:r>
              <a:rPr lang="it-IT" sz="2500" b="1" dirty="0"/>
              <a:t>ricerca di storia</a:t>
            </a:r>
          </a:p>
          <a:p>
            <a:pPr marL="203200" indent="203200">
              <a:buFontTx/>
              <a:buChar char="•"/>
            </a:pPr>
            <a:r>
              <a:rPr lang="it-IT" sz="2500" dirty="0"/>
              <a:t>come risolvere un </a:t>
            </a:r>
            <a:r>
              <a:rPr lang="it-IT" sz="2500" b="1" dirty="0"/>
              <a:t>problema matematico </a:t>
            </a:r>
            <a:r>
              <a:rPr lang="it-IT" sz="2500" dirty="0"/>
              <a:t>di un certo tipo</a:t>
            </a:r>
          </a:p>
          <a:p>
            <a:pPr marL="203200" indent="203200">
              <a:buFontTx/>
              <a:buChar char="•"/>
            </a:pPr>
            <a:r>
              <a:rPr lang="it-IT" sz="2500" dirty="0"/>
              <a:t>come tradurre un </a:t>
            </a:r>
            <a:r>
              <a:rPr lang="it-IT" sz="2500" b="1" dirty="0"/>
              <a:t>testo</a:t>
            </a:r>
            <a:r>
              <a:rPr lang="it-IT" sz="2500" dirty="0"/>
              <a:t> da una lingua straniera</a:t>
            </a:r>
          </a:p>
          <a:p>
            <a:pPr marL="203200" indent="203200">
              <a:buFontTx/>
              <a:buChar char="•"/>
            </a:pPr>
            <a:r>
              <a:rPr lang="it-IT" sz="2500" dirty="0"/>
              <a:t>come fare un </a:t>
            </a:r>
            <a:r>
              <a:rPr lang="it-IT" sz="2500" b="1" dirty="0"/>
              <a:t>testo denotativo </a:t>
            </a:r>
            <a:r>
              <a:rPr lang="it-IT" sz="2500" dirty="0"/>
              <a:t>(magari in 3° elementare)</a:t>
            </a:r>
          </a:p>
          <a:p>
            <a:pPr marL="203200" indent="203200">
              <a:buFontTx/>
              <a:buChar char="•"/>
            </a:pPr>
            <a:r>
              <a:rPr lang="it-IT" sz="2500" dirty="0"/>
              <a:t>come applicare il </a:t>
            </a:r>
            <a:r>
              <a:rPr lang="it-IT" sz="2500" b="1" dirty="0"/>
              <a:t>metodo della ricerca </a:t>
            </a:r>
            <a:r>
              <a:rPr lang="it-IT" sz="2500" dirty="0"/>
              <a:t>nell</a:t>
            </a:r>
            <a:r>
              <a:rPr lang="it-IT" altLang="it-IT" sz="2500" dirty="0"/>
              <a:t>’</a:t>
            </a:r>
            <a:r>
              <a:rPr lang="it-IT" sz="2500" dirty="0"/>
              <a:t>area   umanistica antropologica</a:t>
            </a:r>
          </a:p>
          <a:p>
            <a:pPr marL="203200" indent="203200">
              <a:buFontTx/>
              <a:buChar char="•"/>
            </a:pPr>
            <a:r>
              <a:rPr lang="it-IT" sz="2500" dirty="0"/>
              <a:t>come </a:t>
            </a:r>
            <a:r>
              <a:rPr lang="it-IT" sz="2500" b="1" dirty="0"/>
              <a:t>osservare un fenomeno naturale </a:t>
            </a:r>
            <a:r>
              <a:rPr lang="it-IT" sz="2500" dirty="0"/>
              <a:t>e descriverlo in modo scientifico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304800"/>
            <a:ext cx="8229600" cy="1143000"/>
          </a:xfrm>
          <a:solidFill>
            <a:schemeClr val="accent2">
              <a:lumMod val="20000"/>
              <a:lumOff val="80000"/>
            </a:schemeClr>
          </a:solidFill>
        </p:spPr>
        <p:txBody>
          <a:bodyPr>
            <a:normAutofit fontScale="90000"/>
          </a:bodyPr>
          <a:lstStyle/>
          <a:p>
            <a:pPr marL="609600" indent="-609600" eaLnBrk="1" hangingPunct="1"/>
            <a:r>
              <a:rPr lang="it-IT" sz="3600" dirty="0">
                <a:latin typeface="Lucida Sans Unicode" pitchFamily="34" charset="0"/>
              </a:rPr>
              <a:t>Le procedure: </a:t>
            </a:r>
            <a:br>
              <a:rPr lang="it-IT" sz="3600" dirty="0">
                <a:latin typeface="Lucida Sans Unicode" pitchFamily="34" charset="0"/>
              </a:rPr>
            </a:br>
            <a:r>
              <a:rPr lang="it-IT" sz="3600" dirty="0">
                <a:latin typeface="Lucida Sans Unicode" pitchFamily="34" charset="0"/>
              </a:rPr>
              <a:t>come si costruiscono</a:t>
            </a:r>
          </a:p>
        </p:txBody>
      </p:sp>
      <p:sp>
        <p:nvSpPr>
          <p:cNvPr id="9218" name="Rectangle 3"/>
          <p:cNvSpPr>
            <a:spLocks noGrp="1" noChangeArrowheads="1"/>
          </p:cNvSpPr>
          <p:nvPr>
            <p:ph idx="1"/>
          </p:nvPr>
        </p:nvSpPr>
        <p:spPr/>
        <p:txBody>
          <a:bodyPr/>
          <a:lstStyle/>
          <a:p>
            <a:r>
              <a:rPr lang="it-IT" dirty="0">
                <a:latin typeface="Lucida Sans Unicode" pitchFamily="34" charset="0"/>
              </a:rPr>
              <a:t>Le ISTRUZIONI PER L’USO  si costruiscono secondo un percorso di </a:t>
            </a:r>
            <a:r>
              <a:rPr lang="it-IT" dirty="0" err="1">
                <a:latin typeface="Lucida Sans Unicode" pitchFamily="34" charset="0"/>
              </a:rPr>
              <a:t>problem</a:t>
            </a:r>
            <a:r>
              <a:rPr lang="it-IT" dirty="0">
                <a:latin typeface="Lucida Sans Unicode" pitchFamily="34" charset="0"/>
              </a:rPr>
              <a:t> </a:t>
            </a:r>
            <a:r>
              <a:rPr lang="it-IT" dirty="0" err="1">
                <a:latin typeface="Lucida Sans Unicode" pitchFamily="34" charset="0"/>
              </a:rPr>
              <a:t>solving</a:t>
            </a:r>
            <a:r>
              <a:rPr lang="it-IT" dirty="0">
                <a:latin typeface="Lucida Sans Unicode" pitchFamily="34" charset="0"/>
              </a:rPr>
              <a:t>:</a:t>
            </a:r>
          </a:p>
          <a:p>
            <a:r>
              <a:rPr lang="it-IT" dirty="0">
                <a:latin typeface="Lucida Sans Unicode" pitchFamily="34" charset="0"/>
              </a:rPr>
              <a:t>come si può giocare in autonomia?</a:t>
            </a:r>
          </a:p>
          <a:p>
            <a:r>
              <a:rPr lang="it-IT" dirty="0">
                <a:latin typeface="Lucida Sans Unicode" pitchFamily="34" charset="0"/>
              </a:rPr>
              <a:t>come usciamo ordinatamente dalla classe? </a:t>
            </a:r>
          </a:p>
          <a:p>
            <a:r>
              <a:rPr lang="it-IT" dirty="0">
                <a:latin typeface="Lucida Sans Unicode" pitchFamily="34" charset="0"/>
              </a:rPr>
              <a:t>come organizziamo una ricerca? </a:t>
            </a:r>
          </a:p>
        </p:txBody>
      </p:sp>
      <p:sp>
        <p:nvSpPr>
          <p:cNvPr id="7" name="Segnaposto piè di pagina 6"/>
          <p:cNvSpPr>
            <a:spLocks noGrp="1"/>
          </p:cNvSpPr>
          <p:nvPr>
            <p:ph type="ftr" sz="quarter" idx="11"/>
          </p:nvPr>
        </p:nvSpPr>
        <p:spPr/>
        <p:txBody>
          <a:bodyPr/>
          <a:lstStyle/>
          <a:p>
            <a:r>
              <a:rPr lang="it-IT"/>
              <a:t>Mariella Groppi Formatrice Senza Zaino</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114</TotalTime>
  <Words>3034</Words>
  <Application>Microsoft Office PowerPoint</Application>
  <PresentationFormat>Presentazione su schermo (4:3)</PresentationFormat>
  <Paragraphs>385</Paragraphs>
  <Slides>48</Slides>
  <Notes>13</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48</vt:i4>
      </vt:variant>
    </vt:vector>
  </HeadingPairs>
  <TitlesOfParts>
    <vt:vector size="58" baseType="lpstr">
      <vt:lpstr>ＭＳ Ｐゴシック</vt:lpstr>
      <vt:lpstr>Arial</vt:lpstr>
      <vt:lpstr>Calibri</vt:lpstr>
      <vt:lpstr>Century Schoolbook</vt:lpstr>
      <vt:lpstr>Comic Sans MS</vt:lpstr>
      <vt:lpstr>Lucida Sans Unicode</vt:lpstr>
      <vt:lpstr>Tahoma</vt:lpstr>
      <vt:lpstr>Times New Roman</vt:lpstr>
      <vt:lpstr>Wingdings</vt:lpstr>
      <vt:lpstr>Tema di Office</vt:lpstr>
      <vt:lpstr>Formazione n. 3  </vt:lpstr>
      <vt:lpstr>   Una proposta: le IPU  </vt:lpstr>
      <vt:lpstr>Presentazione standard di PowerPoint</vt:lpstr>
      <vt:lpstr>Le procedure sono istruzioni per l’uso :</vt:lpstr>
      <vt:lpstr>        Aspetti metodologico organizzativi  </vt:lpstr>
      <vt:lpstr>         Aspetti metodologici relazionali  </vt:lpstr>
      <vt:lpstr>      Aspetti metodologico – didattici </vt:lpstr>
      <vt:lpstr>Come impariamo le varie cose cioè le discipline di studio / campi d’esperienza</vt:lpstr>
      <vt:lpstr>Le procedure:  come si costruiscono</vt:lpstr>
      <vt:lpstr>Presentazione standard di PowerPoint</vt:lpstr>
      <vt:lpstr>Alcuni esempi …</vt:lpstr>
      <vt:lpstr>Giochiamo insieme: </vt:lpstr>
      <vt:lpstr>Come realizzare  le IPU con le 4 R</vt:lpstr>
      <vt:lpstr>Presentazione standard di PowerPoint</vt:lpstr>
      <vt:lpstr>Come lavorare, saper condividere</vt:lpstr>
      <vt:lpstr>Come lavorare, rendere efficace</vt:lpstr>
      <vt:lpstr> Le IPU attivano competenze</vt:lpstr>
      <vt:lpstr> Le IPU sono  un compito autentico</vt:lpstr>
      <vt:lpstr>Procedure  metodologico/organizzative</vt:lpstr>
      <vt:lpstr>Presentazione standard di PowerPoint</vt:lpstr>
      <vt:lpstr>Presentazione standard di PowerPoint</vt:lpstr>
      <vt:lpstr>Procedure  metodologico/didattiche</vt:lpstr>
      <vt:lpstr>Presentazione standard di PowerPoint</vt:lpstr>
      <vt:lpstr>Procedure  metodologico/didattiche</vt:lpstr>
      <vt:lpstr> </vt:lpstr>
      <vt:lpstr>Le regole del gioco</vt:lpstr>
      <vt:lpstr>Presentazione standard di PowerPoint</vt:lpstr>
      <vt:lpstr>Presentazione standard di PowerPoint</vt:lpstr>
      <vt:lpstr>Esercitazione a gruppi</vt:lpstr>
      <vt:lpstr>Dalle procedure in classe  alla gestione della scuola...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 l’attività prevede rotazioni (avanzamento per un gruppo, attività di esercizio approfondimento ecc. per un altro) chi lavora da solo deve avere indicazioni precise sul compito da svolgere (segnate sulla lavagna, che reca anche il simbolo relativo ai tavoli che lo devono svolgere) un compito semplice da eseguire, per il quale non ci si deve mai rivolgere all’insegnante .  Può accadere che un bambino finisca il proprio lavoro prima degli altri: nell’aula saranno predisposte attività che possono essere svolte in modo autonomo: si tratta di lettura, attività utili per la vita della classe…  Gli altri lavorano con l’insegnante. Il controllo della voce è essenziale.  Il cambio delle attività viene effettuato nei successivi 45’ minuti o il giorno dopo.   La rotazione può essere presentata con un apposito pannello. A seconda dell’età dei bambini e della situazione della classe è necessario a volte interrompere anche quei 45 minuti; la sensibilità dell’insegnante individua la necessità di riportare la situazione in equilibrio e introduce un brevissimo stacco.... su tutta la classe o su uno dei due gruppi.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Buon lavoro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OEM</dc:creator>
  <cp:lastModifiedBy>MARIELLA</cp:lastModifiedBy>
  <cp:revision>14</cp:revision>
  <dcterms:created xsi:type="dcterms:W3CDTF">2016-03-26T16:36:32Z</dcterms:created>
  <dcterms:modified xsi:type="dcterms:W3CDTF">2016-12-14T19:45:21Z</dcterms:modified>
</cp:coreProperties>
</file>