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C7820-4753-4C88-B7F1-92AD6A314852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4DD53-4BEB-46F1-961E-4C085FB3DE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32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itchFamily="18" charset="0"/>
              <a:buNone/>
            </a:pPr>
            <a:fld id="{4D8267F4-92F8-440A-94E3-132A80A54AE2}" type="slidenum">
              <a:rPr lang="it-IT" altLang="it-IT">
                <a:latin typeface="Arial" pitchFamily="34" charset="0"/>
              </a:rPr>
              <a:pPr>
                <a:spcBef>
                  <a:spcPct val="0"/>
                </a:spcBef>
                <a:buFont typeface="Times New Roman" pitchFamily="18" charset="0"/>
                <a:buNone/>
              </a:pPr>
              <a:t>3</a:t>
            </a:fld>
            <a:endParaRPr lang="it-IT" altLang="it-IT">
              <a:latin typeface="Arial" pitchFamily="34" charset="0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200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itchFamily="18" charset="0"/>
              <a:buNone/>
            </a:pPr>
            <a:fld id="{19BA5CB3-3604-4A27-B5BA-438A18D20C12}" type="slidenum">
              <a:rPr lang="it-IT" altLang="it-IT">
                <a:latin typeface="Arial" pitchFamily="34" charset="0"/>
              </a:rPr>
              <a:pPr>
                <a:spcBef>
                  <a:spcPct val="0"/>
                </a:spcBef>
                <a:buFont typeface="Times New Roman" pitchFamily="18" charset="0"/>
                <a:buNone/>
              </a:pPr>
              <a:t>12</a:t>
            </a:fld>
            <a:endParaRPr lang="it-IT" altLang="it-IT">
              <a:latin typeface="Arial" pitchFamily="34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5650" cy="342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200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Times New Roman" pitchFamily="18" charset="0"/>
            </a:endParaRPr>
          </a:p>
        </p:txBody>
      </p:sp>
      <p:sp>
        <p:nvSpPr>
          <p:cNvPr id="74757" name="Segnaposto piè di pagina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Mariella Groppi Formatrice Senza Zaino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21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6627" name="Shape 213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EF2F-8D42-4653-A025-A7E30C94A9C2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9EFCE-0220-46DB-9EA2-EC3E54F50B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56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EF2F-8D42-4653-A025-A7E30C94A9C2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9EFCE-0220-46DB-9EA2-EC3E54F50B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98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EF2F-8D42-4653-A025-A7E30C94A9C2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9EFCE-0220-46DB-9EA2-EC3E54F50B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81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8160" cy="114348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7250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E04B3-758C-4598-BC91-FCF4C4F6BA3A}" type="datetime1">
              <a:rPr lang="it-IT"/>
              <a:pPr>
                <a:defRPr/>
              </a:pPr>
              <a:t>22/12/2016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7188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Mariella Groppi Formatrice Senza Zaino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8838" cy="473075"/>
          </a:xfrm>
        </p:spPr>
        <p:txBody>
          <a:bodyPr/>
          <a:lstStyle>
            <a:lvl1pPr>
              <a:defRPr/>
            </a:lvl1pPr>
          </a:lstStyle>
          <a:p>
            <a:fld id="{C9FCFE4C-29CE-48B4-8173-723A8E20A8B2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41363375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EF2F-8D42-4653-A025-A7E30C94A9C2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9EFCE-0220-46DB-9EA2-EC3E54F50B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50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EF2F-8D42-4653-A025-A7E30C94A9C2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9EFCE-0220-46DB-9EA2-EC3E54F50B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24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EF2F-8D42-4653-A025-A7E30C94A9C2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9EFCE-0220-46DB-9EA2-EC3E54F50B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65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EF2F-8D42-4653-A025-A7E30C94A9C2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9EFCE-0220-46DB-9EA2-EC3E54F50B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29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EF2F-8D42-4653-A025-A7E30C94A9C2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9EFCE-0220-46DB-9EA2-EC3E54F50B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63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EF2F-8D42-4653-A025-A7E30C94A9C2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9EFCE-0220-46DB-9EA2-EC3E54F50B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50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EF2F-8D42-4653-A025-A7E30C94A9C2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9EFCE-0220-46DB-9EA2-EC3E54F50B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53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EF2F-8D42-4653-A025-A7E30C94A9C2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9EFCE-0220-46DB-9EA2-EC3E54F50B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93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3EF2F-8D42-4653-A025-A7E30C94A9C2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9EFCE-0220-46DB-9EA2-EC3E54F50B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2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0" Type="http://schemas.openxmlformats.org/officeDocument/2006/relationships/image" Target="../media/image8.wmf"/><Relationship Id="rId4" Type="http://schemas.openxmlformats.org/officeDocument/2006/relationships/image" Target="../media/image2.wmf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313" y="242887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Strutturare gli spazi e dotarsi di strumenti didattici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</a:p>
        </p:txBody>
      </p:sp>
    </p:spTree>
    <p:extLst>
      <p:ext uri="{BB962C8B-B14F-4D97-AF65-F5344CB8AC3E}">
        <p14:creationId xmlns:p14="http://schemas.microsoft.com/office/powerpoint/2010/main" val="3564660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ANY0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627312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500563" y="4191000"/>
            <a:ext cx="16557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6600"/>
              </a:buClr>
              <a:buFontTx/>
              <a:buNone/>
            </a:pPr>
            <a:r>
              <a:rPr lang="it-IT" altLang="it-IT" sz="2400">
                <a:latin typeface="Berlin Sans FB" pitchFamily="34" charset="0"/>
              </a:rPr>
              <a:t>Armadi a giorno per materiali didattici</a:t>
            </a:r>
          </a:p>
          <a:p>
            <a:pPr algn="ctr" eaLnBrk="1" hangingPunct="1">
              <a:spcBef>
                <a:spcPct val="50000"/>
              </a:spcBef>
              <a:buClr>
                <a:srgbClr val="FF6600"/>
              </a:buClr>
              <a:buFontTx/>
              <a:buNone/>
            </a:pPr>
            <a:r>
              <a:rPr lang="it-IT" altLang="it-IT" sz="2400">
                <a:latin typeface="Berlin Sans FB" pitchFamily="34" charset="0"/>
              </a:rPr>
              <a:t>con spazi personali</a:t>
            </a:r>
          </a:p>
          <a:p>
            <a:pPr algn="ctr" eaLnBrk="1" hangingPunct="1">
              <a:spcBef>
                <a:spcPct val="50000"/>
              </a:spcBef>
              <a:buClr>
                <a:srgbClr val="FF6600"/>
              </a:buClr>
              <a:buFontTx/>
              <a:buNone/>
            </a:pPr>
            <a:endParaRPr lang="it-IT" altLang="it-IT" sz="2400">
              <a:latin typeface="Berlin Sans FB" pitchFamily="34" charset="0"/>
            </a:endParaRP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0" y="5000625"/>
            <a:ext cx="3286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6600"/>
              </a:buClr>
              <a:buFontTx/>
              <a:buNone/>
            </a:pPr>
            <a:r>
              <a:rPr lang="it-IT" altLang="it-IT" sz="2400">
                <a:latin typeface="Berlin Sans FB" pitchFamily="34" charset="0"/>
              </a:rPr>
              <a:t>Cassettiere con materiale personale o del tavolo</a:t>
            </a:r>
          </a:p>
        </p:txBody>
      </p:sp>
      <p:pic>
        <p:nvPicPr>
          <p:cNvPr id="16389" name="Picture 9" descr="cassetti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500313"/>
            <a:ext cx="269875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786438" y="1643063"/>
            <a:ext cx="2736850" cy="646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srgbClr val="333399"/>
                </a:solidFill>
              </a:rPr>
              <a:t>Gli arredi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11188" y="188913"/>
            <a:ext cx="7921625" cy="9540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333399"/>
                </a:solidFill>
              </a:rPr>
              <a:t>Ogni cosa è funzionale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333399"/>
                </a:solidFill>
              </a:rPr>
              <a:t>a partire dagli spazi curati e dagli arredi</a:t>
            </a:r>
          </a:p>
        </p:txBody>
      </p:sp>
      <p:pic>
        <p:nvPicPr>
          <p:cNvPr id="16392" name="Immagine 8" descr="SANY00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500188"/>
            <a:ext cx="25717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4115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785225" cy="61198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2400"/>
              </a:spcAft>
              <a:defRPr/>
            </a:pPr>
            <a:r>
              <a:rPr lang="it-IT" sz="3600" b="1" dirty="0">
                <a:solidFill>
                  <a:srgbClr val="333399"/>
                </a:solidFill>
              </a:rPr>
              <a:t>Sistemazione e adattamento </a:t>
            </a:r>
            <a:r>
              <a:rPr lang="it-IT" sz="3600" dirty="0">
                <a:solidFill>
                  <a:srgbClr val="333399"/>
                </a:solidFill>
              </a:rPr>
              <a:t/>
            </a:r>
            <a:br>
              <a:rPr lang="it-IT" sz="3600" dirty="0">
                <a:solidFill>
                  <a:srgbClr val="333399"/>
                </a:solidFill>
              </a:rPr>
            </a:br>
            <a:r>
              <a:rPr lang="it-IT" sz="3600" b="1" dirty="0">
                <a:solidFill>
                  <a:srgbClr val="333399"/>
                </a:solidFill>
              </a:rPr>
              <a:t>degli angoli – laboratorio all’interno delle aule</a:t>
            </a:r>
            <a:r>
              <a:rPr lang="it-IT" sz="3100" dirty="0"/>
              <a:t/>
            </a:r>
            <a:br>
              <a:rPr lang="it-IT" sz="3100" dirty="0"/>
            </a:br>
            <a:r>
              <a:rPr lang="it-IT" sz="3100" dirty="0"/>
              <a:t/>
            </a:r>
            <a:br>
              <a:rPr lang="it-IT" sz="3100" dirty="0"/>
            </a:br>
            <a:r>
              <a:rPr lang="it-IT" sz="27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Sono </a:t>
            </a:r>
            <a:r>
              <a:rPr lang="it-IT" sz="27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spazi attrezzati</a:t>
            </a:r>
            <a:r>
              <a:rPr lang="it-IT" sz="27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con arredi e materiali specifici </a:t>
            </a:r>
            <a:br>
              <a:rPr lang="it-IT" sz="27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it-IT" sz="27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 cui è possibile svolgere attività al termine del lavoro assegnato dall’insegnante o nei momenti intermedi; </a:t>
            </a:r>
            <a:br>
              <a:rPr lang="it-IT" sz="27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it-IT" sz="27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ogni angolo ha le sue regole ben definite e concordate prima con i bambini.</a:t>
            </a:r>
            <a:br>
              <a:rPr lang="it-IT" sz="27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it-IT" sz="27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it-IT" sz="27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it-IT" sz="27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it-IT" sz="27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it-IT" sz="27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Ciascun bambino può </a:t>
            </a:r>
            <a:r>
              <a:rPr lang="it-IT" sz="27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scegliere l’attività</a:t>
            </a:r>
            <a:r>
              <a:rPr lang="it-IT" sz="27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che preferisce o</a:t>
            </a:r>
            <a:br>
              <a:rPr lang="it-IT" sz="27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it-IT" sz="27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può essere l’insegnante che consiglia il bambino</a:t>
            </a:r>
            <a:br>
              <a:rPr lang="it-IT" sz="27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it-IT" sz="27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304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CasellaDiTesto 5"/>
          <p:cNvSpPr txBox="1">
            <a:spLocks noChangeArrowheads="1"/>
          </p:cNvSpPr>
          <p:nvPr/>
        </p:nvSpPr>
        <p:spPr bwMode="auto">
          <a:xfrm>
            <a:off x="4929188" y="285750"/>
            <a:ext cx="2857500" cy="12017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srgbClr val="333399"/>
                </a:solidFill>
              </a:rPr>
              <a:t> Angoli laboratorio  </a:t>
            </a:r>
          </a:p>
        </p:txBody>
      </p:sp>
      <p:pic>
        <p:nvPicPr>
          <p:cNvPr id="18435" name="Picture 2" descr="C:\Users\OEM\Desktop\SANY0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00063"/>
            <a:ext cx="3600450" cy="2701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5" descr="SANY0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714750"/>
            <a:ext cx="3714750" cy="2784475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Immagine 6" descr="SANY002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4214813"/>
            <a:ext cx="3262312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SANY00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57375"/>
            <a:ext cx="3263900" cy="3168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</a:p>
        </p:txBody>
      </p:sp>
    </p:spTree>
    <p:extLst>
      <p:ext uri="{BB962C8B-B14F-4D97-AF65-F5344CB8AC3E}">
        <p14:creationId xmlns:p14="http://schemas.microsoft.com/office/powerpoint/2010/main" val="7469998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12" descr="J:\IMMAGINI SZ\Foto fauglia\SANY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00063"/>
            <a:ext cx="35433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Immagine 13" descr="J:\IMMAGINI SZ\Foto fauglia\SANY0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643313"/>
            <a:ext cx="33813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magine 18" descr="J:\IMMAGINI SZ\Foto fauglia\SANY00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500063"/>
            <a:ext cx="3722688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643313"/>
            <a:ext cx="32480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</a:p>
        </p:txBody>
      </p:sp>
    </p:spTree>
    <p:extLst>
      <p:ext uri="{BB962C8B-B14F-4D97-AF65-F5344CB8AC3E}">
        <p14:creationId xmlns:p14="http://schemas.microsoft.com/office/powerpoint/2010/main" val="1762804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OEM\AppData\Local\Temp\P92703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25438"/>
            <a:ext cx="4714875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C:\Users\OEM\AppData\Local\Temp\P9270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57188"/>
            <a:ext cx="44275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C:\Users\OEM\AppData\Local\Temp\P92703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071938"/>
            <a:ext cx="37147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C:\Users\OEM\AppData\Local\Temp\P92703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29063"/>
            <a:ext cx="3357563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CasellaDiTesto 5"/>
          <p:cNvSpPr txBox="1">
            <a:spLocks noChangeArrowheads="1"/>
          </p:cNvSpPr>
          <p:nvPr/>
        </p:nvSpPr>
        <p:spPr bwMode="auto">
          <a:xfrm>
            <a:off x="1187450" y="260350"/>
            <a:ext cx="7488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bg1">
                    <a:lumMod val="95000"/>
                  </a:schemeClr>
                </a:solidFill>
              </a:rPr>
              <a:t>Laboratorio storico geografico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</a:p>
        </p:txBody>
      </p:sp>
    </p:spTree>
    <p:extLst>
      <p:ext uri="{BB962C8B-B14F-4D97-AF65-F5344CB8AC3E}">
        <p14:creationId xmlns:p14="http://schemas.microsoft.com/office/powerpoint/2010/main" val="20432487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SANY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1555750"/>
            <a:ext cx="3565525" cy="4752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5" descr="SANY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049463"/>
            <a:ext cx="4721225" cy="3540125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5"/>
          <p:cNvSpPr txBox="1">
            <a:spLocks noChangeArrowheads="1"/>
          </p:cNvSpPr>
          <p:nvPr/>
        </p:nvSpPr>
        <p:spPr bwMode="auto">
          <a:xfrm>
            <a:off x="468313" y="620713"/>
            <a:ext cx="8207375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srgbClr val="333399"/>
                </a:solidFill>
              </a:rPr>
              <a:t>Laboratorio matematica - scienze  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</a:p>
        </p:txBody>
      </p:sp>
    </p:spTree>
    <p:extLst>
      <p:ext uri="{BB962C8B-B14F-4D97-AF65-F5344CB8AC3E}">
        <p14:creationId xmlns:p14="http://schemas.microsoft.com/office/powerpoint/2010/main" val="13348077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magine 1" descr="John Dewey&#10;“… se rievochiamo alla mente un’aula scolastica&#10;ordinaria, con le sue file di banchi disposti in ordine&#10;geomet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0"/>
            <a:ext cx="8001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</a:p>
        </p:txBody>
      </p:sp>
    </p:spTree>
    <p:extLst>
      <p:ext uri="{BB962C8B-B14F-4D97-AF65-F5344CB8AC3E}">
        <p14:creationId xmlns:p14="http://schemas.microsoft.com/office/powerpoint/2010/main" val="344236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magine 1" descr="SANY0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2833687" cy="21256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Immagine 3" descr="SANY00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42875"/>
            <a:ext cx="2465387" cy="3286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Immagine 4" descr="SANY00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14313"/>
            <a:ext cx="3000375" cy="4000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5"/>
          <p:cNvSpPr txBox="1">
            <a:spLocks noChangeArrowheads="1"/>
          </p:cNvSpPr>
          <p:nvPr/>
        </p:nvSpPr>
        <p:spPr bwMode="auto">
          <a:xfrm>
            <a:off x="6143625" y="5429250"/>
            <a:ext cx="2857500" cy="12017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srgbClr val="333399"/>
                </a:solidFill>
              </a:rPr>
              <a:t> Angoli laboratorio  </a:t>
            </a:r>
          </a:p>
        </p:txBody>
      </p:sp>
      <p:pic>
        <p:nvPicPr>
          <p:cNvPr id="24582" name="Immagine 7" descr="SANY003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786188"/>
            <a:ext cx="3048000" cy="2286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Immagine 7" descr="SANY000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214688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</a:p>
        </p:txBody>
      </p:sp>
    </p:spTree>
    <p:extLst>
      <p:ext uri="{BB962C8B-B14F-4D97-AF65-F5344CB8AC3E}">
        <p14:creationId xmlns:p14="http://schemas.microsoft.com/office/powerpoint/2010/main" val="3471206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Shape 215"/>
          <p:cNvPicPr preferRelativeResize="0">
            <a:picLocks noGr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060575"/>
            <a:ext cx="7272338" cy="4525963"/>
          </a:xfrm>
          <a:ln w="12700" cap="flat">
            <a:solidFill>
              <a:srgbClr val="FF9900"/>
            </a:solidFill>
            <a:miter lim="800000"/>
            <a:headEnd type="none" w="med" len="med"/>
            <a:tailEnd type="none" w="med" len="med"/>
          </a:ln>
        </p:spPr>
      </p:pic>
      <p:sp>
        <p:nvSpPr>
          <p:cNvPr id="25603" name="Shape 216"/>
          <p:cNvSpPr txBox="1">
            <a:spLocks noChangeArrowheads="1"/>
          </p:cNvSpPr>
          <p:nvPr/>
        </p:nvSpPr>
        <p:spPr bwMode="auto">
          <a:xfrm>
            <a:off x="3132138" y="836613"/>
            <a:ext cx="2174875" cy="654050"/>
          </a:xfrm>
          <a:prstGeom prst="rect">
            <a:avLst/>
          </a:prstGeom>
          <a:noFill/>
          <a:ln w="127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9900"/>
              </a:buClr>
              <a:buSzPct val="25000"/>
              <a:buFont typeface="Calibri" pitchFamily="34" charset="0"/>
              <a:buNone/>
            </a:pPr>
            <a:r>
              <a:rPr lang="en-US" altLang="it-IT" sz="3600" b="1">
                <a:solidFill>
                  <a:srgbClr val="FF9900"/>
                </a:solidFill>
                <a:sym typeface="Calibri" pitchFamily="34" charset="0"/>
              </a:rPr>
              <a:t>Area stern</a:t>
            </a:r>
          </a:p>
        </p:txBody>
      </p:sp>
    </p:spTree>
    <p:extLst>
      <p:ext uri="{BB962C8B-B14F-4D97-AF65-F5344CB8AC3E}">
        <p14:creationId xmlns:p14="http://schemas.microsoft.com/office/powerpoint/2010/main" val="4213910559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>
                <a:solidFill>
                  <a:schemeClr val="tx2">
                    <a:satMod val="130000"/>
                  </a:schemeClr>
                </a:solidFill>
              </a:rPr>
              <a:t>I laboratori e i materiali didattici: scienze</a:t>
            </a:r>
          </a:p>
        </p:txBody>
      </p:sp>
      <p:pic>
        <p:nvPicPr>
          <p:cNvPr id="27651" name="Picture 7" descr="laboratorio scienze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/>
          <a:stretch>
            <a:fillRect/>
          </a:stretch>
        </p:blipFill>
        <p:spPr bwMode="auto">
          <a:xfrm>
            <a:off x="0" y="1557338"/>
            <a:ext cx="34417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8" descr="Senza titolo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b="21268"/>
          <a:stretch>
            <a:fillRect/>
          </a:stretch>
        </p:blipFill>
        <p:spPr bwMode="auto">
          <a:xfrm>
            <a:off x="3563938" y="1557338"/>
            <a:ext cx="54356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</a:p>
        </p:txBody>
      </p:sp>
    </p:spTree>
    <p:extLst>
      <p:ext uri="{BB962C8B-B14F-4D97-AF65-F5344CB8AC3E}">
        <p14:creationId xmlns:p14="http://schemas.microsoft.com/office/powerpoint/2010/main" val="126689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428625" y="1500188"/>
            <a:ext cx="835818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itchFamily="34" charset="0"/>
                <a:cs typeface="Times New Roman" pitchFamily="18" charset="0"/>
              </a:rPr>
              <a:t>L'aula</a:t>
            </a:r>
            <a:endParaRPr lang="it-IT" altLang="it-IT" sz="24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itchFamily="34" charset="0"/>
                <a:cs typeface="Times New Roman" pitchFamily="18" charset="0"/>
              </a:rPr>
              <a:t>L'aula è il luogo dove i bambini passano la maggior parte del tempo e deve avere un'organizzazione adeguata. L'aula va suddivisa in aree (tavoli, laboratori, ecc.). Scopriamo come attrezzarla con i materiali con cui i bambini svolgono i compiti; come dotarla di pannelli, di un calendario con le attività settimanali e di misuratori di tempo per controllare la durata delle attività.</a:t>
            </a:r>
            <a:endParaRPr lang="it-IT" altLang="it-IT" sz="2400">
              <a:latin typeface="Arial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</a:p>
        </p:txBody>
      </p:sp>
    </p:spTree>
    <p:extLst>
      <p:ext uri="{BB962C8B-B14F-4D97-AF65-F5344CB8AC3E}">
        <p14:creationId xmlns:p14="http://schemas.microsoft.com/office/powerpoint/2010/main" val="2965048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>
                <a:solidFill>
                  <a:schemeClr val="tx2">
                    <a:satMod val="130000"/>
                  </a:schemeClr>
                </a:solidFill>
              </a:rPr>
              <a:t>I laboratori e i materiali didattici: matematica</a:t>
            </a:r>
          </a:p>
        </p:txBody>
      </p:sp>
      <p:pic>
        <p:nvPicPr>
          <p:cNvPr id="28675" name="Picture 4" descr="laboratorio matem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86"/>
          <a:stretch>
            <a:fillRect/>
          </a:stretch>
        </p:blipFill>
        <p:spPr bwMode="auto">
          <a:xfrm>
            <a:off x="500063" y="1214438"/>
            <a:ext cx="2767012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</a:p>
        </p:txBody>
      </p:sp>
      <p:pic>
        <p:nvPicPr>
          <p:cNvPr id="28677" name="Picture 2" descr="Senza titolo-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 descr="SANY0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429125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 descr="0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428750"/>
            <a:ext cx="264318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3" descr="0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143375"/>
            <a:ext cx="2771775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724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>
                <a:solidFill>
                  <a:schemeClr val="tx2">
                    <a:satMod val="130000"/>
                  </a:schemeClr>
                </a:solidFill>
              </a:rPr>
              <a:t>I laboratori e i materiali didattici: storia</a:t>
            </a:r>
          </a:p>
        </p:txBody>
      </p:sp>
      <p:pic>
        <p:nvPicPr>
          <p:cNvPr id="29699" name="Picture 4" descr="planisfero m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85875"/>
            <a:ext cx="34671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mus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143375"/>
            <a:ext cx="3143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asse cronologico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75" y="1428750"/>
            <a:ext cx="2609850" cy="3478213"/>
          </a:xfrm>
          <a:noFill/>
        </p:spPr>
      </p:pic>
      <p:pic>
        <p:nvPicPr>
          <p:cNvPr id="29702" name="Picture 11" descr="IMG_39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3571875"/>
            <a:ext cx="2246312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</a:p>
        </p:txBody>
      </p:sp>
    </p:spTree>
    <p:extLst>
      <p:ext uri="{BB962C8B-B14F-4D97-AF65-F5344CB8AC3E}">
        <p14:creationId xmlns:p14="http://schemas.microsoft.com/office/powerpoint/2010/main" val="2365173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lab storia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781300"/>
            <a:ext cx="26860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 descr="lab storia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73238"/>
            <a:ext cx="26257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 descr="lab storia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26447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786188" y="549275"/>
            <a:ext cx="517048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I laboratori e i materiali didattici: storia</a:t>
            </a:r>
            <a:br>
              <a:rPr kumimoji="1" lang="it-IT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</a:br>
            <a:endParaRPr kumimoji="1" lang="it-IT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</a:p>
        </p:txBody>
      </p:sp>
    </p:spTree>
    <p:extLst>
      <p:ext uri="{BB962C8B-B14F-4D97-AF65-F5344CB8AC3E}">
        <p14:creationId xmlns:p14="http://schemas.microsoft.com/office/powerpoint/2010/main" val="1670719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>
                <a:solidFill>
                  <a:schemeClr val="tx2">
                    <a:satMod val="130000"/>
                  </a:schemeClr>
                </a:solidFill>
              </a:rPr>
              <a:t>Angoli: l’angolo di servizio</a:t>
            </a:r>
          </a:p>
        </p:txBody>
      </p:sp>
      <p:pic>
        <p:nvPicPr>
          <p:cNvPr id="31747" name="Picture 4" descr="angolo serviz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125" y="2857500"/>
            <a:ext cx="3121025" cy="2341563"/>
          </a:xfrm>
          <a:noFill/>
        </p:spPr>
      </p:pic>
      <p:pic>
        <p:nvPicPr>
          <p:cNvPr id="31748" name="Picture 5" descr="angolo di servizio part"/>
          <p:cNvPicPr>
            <a:picLocks noChangeAspect="1" noChangeArrowheads="1"/>
          </p:cNvPicPr>
          <p:nvPr/>
        </p:nvPicPr>
        <p:blipFill>
          <a:blip r:embed="rId3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85875"/>
            <a:ext cx="428307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</a:p>
        </p:txBody>
      </p:sp>
    </p:spTree>
    <p:extLst>
      <p:ext uri="{BB962C8B-B14F-4D97-AF65-F5344CB8AC3E}">
        <p14:creationId xmlns:p14="http://schemas.microsoft.com/office/powerpoint/2010/main" val="1612375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magine 8" descr="J:\IMMAGINI SZ\Foto fauglia\SANY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00188"/>
            <a:ext cx="38004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Immagine 10" descr="J:\IMMAGINI SZ\Foto fauglia\SANY0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642938"/>
            <a:ext cx="35147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Immagine 19" descr="J:\IMMAGINI SZ\Foto fauglia\SANY00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875"/>
            <a:ext cx="39719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</a:p>
        </p:txBody>
      </p:sp>
    </p:spTree>
    <p:extLst>
      <p:ext uri="{BB962C8B-B14F-4D97-AF65-F5344CB8AC3E}">
        <p14:creationId xmlns:p14="http://schemas.microsoft.com/office/powerpoint/2010/main" val="1983185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magine 22" descr="J:\IMMAGINI SZ\Foto fauglia\SANY0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8429625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</a:p>
        </p:txBody>
      </p:sp>
    </p:spTree>
    <p:extLst>
      <p:ext uri="{BB962C8B-B14F-4D97-AF65-F5344CB8AC3E}">
        <p14:creationId xmlns:p14="http://schemas.microsoft.com/office/powerpoint/2010/main" val="567888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ANY0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143000"/>
            <a:ext cx="31813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</a:p>
        </p:txBody>
      </p:sp>
    </p:spTree>
    <p:extLst>
      <p:ext uri="{BB962C8B-B14F-4D97-AF65-F5344CB8AC3E}">
        <p14:creationId xmlns:p14="http://schemas.microsoft.com/office/powerpoint/2010/main" val="356053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CasellaDiTesto 4"/>
          <p:cNvSpPr txBox="1">
            <a:spLocks noChangeArrowheads="1"/>
          </p:cNvSpPr>
          <p:nvPr/>
        </p:nvSpPr>
        <p:spPr bwMode="auto">
          <a:xfrm>
            <a:off x="1001713" y="611188"/>
            <a:ext cx="7143750" cy="5857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rgbClr val="333399"/>
                </a:solidFill>
              </a:rPr>
              <a:t>Un’aula multifunzione e policentrica  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476375" y="1412875"/>
            <a:ext cx="6264275" cy="5040313"/>
            <a:chOff x="45" y="82"/>
            <a:chExt cx="5625" cy="4126"/>
          </a:xfrm>
        </p:grpSpPr>
        <p:sp>
          <p:nvSpPr>
            <p:cNvPr id="8197" name="AutoShape 4"/>
            <p:cNvSpPr>
              <a:spLocks noChangeArrowheads="1"/>
            </p:cNvSpPr>
            <p:nvPr/>
          </p:nvSpPr>
          <p:spPr bwMode="auto">
            <a:xfrm>
              <a:off x="45" y="109"/>
              <a:ext cx="5624" cy="4082"/>
            </a:xfrm>
            <a:prstGeom prst="roundRect">
              <a:avLst>
                <a:gd name="adj" fmla="val 23"/>
              </a:avLst>
            </a:prstGeom>
            <a:solidFill>
              <a:srgbClr val="99CC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198" name="AutoShape 5"/>
            <p:cNvSpPr>
              <a:spLocks noChangeArrowheads="1"/>
            </p:cNvSpPr>
            <p:nvPr/>
          </p:nvSpPr>
          <p:spPr bwMode="auto">
            <a:xfrm rot="-5400000">
              <a:off x="3768" y="3771"/>
              <a:ext cx="282" cy="340"/>
            </a:xfrm>
            <a:prstGeom prst="star24">
              <a:avLst>
                <a:gd name="adj" fmla="val 38301"/>
              </a:avLst>
            </a:prstGeom>
            <a:solidFill>
              <a:srgbClr val="008000"/>
            </a:solidFill>
            <a:ln w="15840">
              <a:solidFill>
                <a:srgbClr val="00CC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199" name="Rectangle 6"/>
            <p:cNvSpPr>
              <a:spLocks noChangeArrowheads="1"/>
            </p:cNvSpPr>
            <p:nvPr/>
          </p:nvSpPr>
          <p:spPr bwMode="auto">
            <a:xfrm>
              <a:off x="5543" y="1375"/>
              <a:ext cx="100" cy="1193"/>
            </a:xfrm>
            <a:prstGeom prst="rect">
              <a:avLst/>
            </a:prstGeom>
            <a:solidFill>
              <a:srgbClr val="99663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200" name="Rectangle 7"/>
            <p:cNvSpPr>
              <a:spLocks noChangeArrowheads="1"/>
            </p:cNvSpPr>
            <p:nvPr/>
          </p:nvSpPr>
          <p:spPr bwMode="auto">
            <a:xfrm rot="5400000">
              <a:off x="4625" y="3346"/>
              <a:ext cx="347" cy="966"/>
            </a:xfrm>
            <a:prstGeom prst="rect">
              <a:avLst/>
            </a:prstGeom>
            <a:solidFill>
              <a:srgbClr val="3399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201" name="AutoShape 8"/>
            <p:cNvSpPr>
              <a:spLocks noChangeArrowheads="1"/>
            </p:cNvSpPr>
            <p:nvPr/>
          </p:nvSpPr>
          <p:spPr bwMode="auto">
            <a:xfrm>
              <a:off x="1524" y="1486"/>
              <a:ext cx="488" cy="321"/>
            </a:xfrm>
            <a:prstGeom prst="star24">
              <a:avLst>
                <a:gd name="adj" fmla="val 33708"/>
              </a:avLst>
            </a:prstGeom>
            <a:solidFill>
              <a:srgbClr val="008000"/>
            </a:solidFill>
            <a:ln w="15840">
              <a:solidFill>
                <a:srgbClr val="00CC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202" name="AutoShape 9"/>
            <p:cNvSpPr>
              <a:spLocks noChangeArrowheads="1"/>
            </p:cNvSpPr>
            <p:nvPr/>
          </p:nvSpPr>
          <p:spPr bwMode="auto">
            <a:xfrm>
              <a:off x="2041" y="166"/>
              <a:ext cx="340" cy="287"/>
            </a:xfrm>
            <a:prstGeom prst="star24">
              <a:avLst>
                <a:gd name="adj" fmla="val 31176"/>
              </a:avLst>
            </a:prstGeom>
            <a:solidFill>
              <a:srgbClr val="008000"/>
            </a:solidFill>
            <a:ln w="15840">
              <a:solidFill>
                <a:srgbClr val="00CC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203" name="Rectangle 10"/>
            <p:cNvSpPr>
              <a:spLocks noChangeArrowheads="1"/>
            </p:cNvSpPr>
            <p:nvPr/>
          </p:nvSpPr>
          <p:spPr bwMode="auto">
            <a:xfrm>
              <a:off x="2904" y="1123"/>
              <a:ext cx="693" cy="752"/>
            </a:xfrm>
            <a:prstGeom prst="rect">
              <a:avLst/>
            </a:prstGeom>
            <a:solidFill>
              <a:srgbClr val="FFCC00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204" name="Rectangle 11"/>
            <p:cNvSpPr>
              <a:spLocks noChangeArrowheads="1"/>
            </p:cNvSpPr>
            <p:nvPr/>
          </p:nvSpPr>
          <p:spPr bwMode="auto">
            <a:xfrm>
              <a:off x="1418" y="127"/>
              <a:ext cx="305" cy="1314"/>
            </a:xfrm>
            <a:prstGeom prst="rect">
              <a:avLst/>
            </a:prstGeom>
            <a:solidFill>
              <a:srgbClr val="FF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205" name="Line 12"/>
            <p:cNvSpPr>
              <a:spLocks noChangeShapeType="1"/>
            </p:cNvSpPr>
            <p:nvPr/>
          </p:nvSpPr>
          <p:spPr bwMode="auto">
            <a:xfrm flipV="1">
              <a:off x="1436" y="760"/>
              <a:ext cx="302" cy="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6" name="Rectangle 13"/>
            <p:cNvSpPr>
              <a:spLocks noChangeArrowheads="1"/>
            </p:cNvSpPr>
            <p:nvPr/>
          </p:nvSpPr>
          <p:spPr bwMode="auto">
            <a:xfrm rot="5400000">
              <a:off x="1410" y="3589"/>
              <a:ext cx="775" cy="401"/>
            </a:xfrm>
            <a:prstGeom prst="rect">
              <a:avLst/>
            </a:prstGeom>
            <a:solidFill>
              <a:srgbClr val="FFCC99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207" name="Oval 14"/>
            <p:cNvSpPr>
              <a:spLocks noChangeArrowheads="1"/>
            </p:cNvSpPr>
            <p:nvPr/>
          </p:nvSpPr>
          <p:spPr bwMode="auto">
            <a:xfrm>
              <a:off x="4625" y="4019"/>
              <a:ext cx="377" cy="128"/>
            </a:xfrm>
            <a:prstGeom prst="ellipse">
              <a:avLst/>
            </a:prstGeom>
            <a:solidFill>
              <a:srgbClr val="FFFF00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208" name="Oval 15"/>
            <p:cNvSpPr>
              <a:spLocks noChangeArrowheads="1"/>
            </p:cNvSpPr>
            <p:nvPr/>
          </p:nvSpPr>
          <p:spPr bwMode="auto">
            <a:xfrm>
              <a:off x="5345" y="1839"/>
              <a:ext cx="120" cy="240"/>
            </a:xfrm>
            <a:prstGeom prst="ellipse">
              <a:avLst/>
            </a:prstGeom>
            <a:solidFill>
              <a:srgbClr val="FF0000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209" name="Rectangle 16"/>
            <p:cNvSpPr>
              <a:spLocks noChangeArrowheads="1"/>
            </p:cNvSpPr>
            <p:nvPr/>
          </p:nvSpPr>
          <p:spPr bwMode="auto">
            <a:xfrm>
              <a:off x="2934" y="2308"/>
              <a:ext cx="693" cy="753"/>
            </a:xfrm>
            <a:prstGeom prst="rect">
              <a:avLst/>
            </a:prstGeom>
            <a:solidFill>
              <a:srgbClr val="FFCC00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210" name="Rectangle 17"/>
            <p:cNvSpPr>
              <a:spLocks noChangeArrowheads="1"/>
            </p:cNvSpPr>
            <p:nvPr/>
          </p:nvSpPr>
          <p:spPr bwMode="auto">
            <a:xfrm>
              <a:off x="4154" y="2308"/>
              <a:ext cx="692" cy="753"/>
            </a:xfrm>
            <a:prstGeom prst="rect">
              <a:avLst/>
            </a:prstGeom>
            <a:solidFill>
              <a:srgbClr val="FFCC00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211" name="Rectangle 18"/>
            <p:cNvSpPr>
              <a:spLocks noChangeArrowheads="1"/>
            </p:cNvSpPr>
            <p:nvPr/>
          </p:nvSpPr>
          <p:spPr bwMode="auto">
            <a:xfrm>
              <a:off x="4139" y="1107"/>
              <a:ext cx="692" cy="752"/>
            </a:xfrm>
            <a:prstGeom prst="rect">
              <a:avLst/>
            </a:prstGeom>
            <a:solidFill>
              <a:srgbClr val="FFCC00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grpSp>
          <p:nvGrpSpPr>
            <p:cNvPr id="8212" name="Group 19"/>
            <p:cNvGrpSpPr>
              <a:grpSpLocks/>
            </p:cNvGrpSpPr>
            <p:nvPr/>
          </p:nvGrpSpPr>
          <p:grpSpPr bwMode="auto">
            <a:xfrm>
              <a:off x="3664" y="1148"/>
              <a:ext cx="89" cy="653"/>
              <a:chOff x="3664" y="1148"/>
              <a:chExt cx="89" cy="653"/>
            </a:xfrm>
          </p:grpSpPr>
          <p:grpSp>
            <p:nvGrpSpPr>
              <p:cNvPr id="8358" name="Group 20"/>
              <p:cNvGrpSpPr>
                <a:grpSpLocks/>
              </p:cNvGrpSpPr>
              <p:nvPr/>
            </p:nvGrpSpPr>
            <p:grpSpPr bwMode="auto">
              <a:xfrm>
                <a:off x="3664" y="1148"/>
                <a:ext cx="89" cy="269"/>
                <a:chOff x="3664" y="1148"/>
                <a:chExt cx="89" cy="269"/>
              </a:xfrm>
            </p:grpSpPr>
            <p:sp>
              <p:nvSpPr>
                <p:cNvPr id="8362" name="Line 21"/>
                <p:cNvSpPr>
                  <a:spLocks noChangeShapeType="1"/>
                </p:cNvSpPr>
                <p:nvPr/>
              </p:nvSpPr>
              <p:spPr bwMode="auto">
                <a:xfrm>
                  <a:off x="3753" y="1148"/>
                  <a:ext cx="1" cy="270"/>
                </a:xfrm>
                <a:prstGeom prst="line">
                  <a:avLst/>
                </a:prstGeom>
                <a:noFill/>
                <a:ln w="57240">
                  <a:solidFill>
                    <a:srgbClr val="CC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363" name="Rectangle 22"/>
                <p:cNvSpPr>
                  <a:spLocks noChangeArrowheads="1"/>
                </p:cNvSpPr>
                <p:nvPr/>
              </p:nvSpPr>
              <p:spPr bwMode="auto">
                <a:xfrm>
                  <a:off x="3664" y="1148"/>
                  <a:ext cx="74" cy="255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Lucida Sans Unicode" pitchFamily="34" charset="0"/>
                  </a:endParaRPr>
                </a:p>
              </p:txBody>
            </p:sp>
          </p:grpSp>
          <p:grpSp>
            <p:nvGrpSpPr>
              <p:cNvPr id="8359" name="Group 23"/>
              <p:cNvGrpSpPr>
                <a:grpSpLocks/>
              </p:cNvGrpSpPr>
              <p:nvPr/>
            </p:nvGrpSpPr>
            <p:grpSpPr bwMode="auto">
              <a:xfrm>
                <a:off x="3664" y="1532"/>
                <a:ext cx="89" cy="269"/>
                <a:chOff x="3664" y="1532"/>
                <a:chExt cx="89" cy="269"/>
              </a:xfrm>
            </p:grpSpPr>
            <p:sp>
              <p:nvSpPr>
                <p:cNvPr id="8360" name="Line 24"/>
                <p:cNvSpPr>
                  <a:spLocks noChangeShapeType="1"/>
                </p:cNvSpPr>
                <p:nvPr/>
              </p:nvSpPr>
              <p:spPr bwMode="auto">
                <a:xfrm>
                  <a:off x="3753" y="1532"/>
                  <a:ext cx="1" cy="270"/>
                </a:xfrm>
                <a:prstGeom prst="line">
                  <a:avLst/>
                </a:prstGeom>
                <a:noFill/>
                <a:ln w="57240">
                  <a:solidFill>
                    <a:srgbClr val="CC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361" name="Rectangle 25"/>
                <p:cNvSpPr>
                  <a:spLocks noChangeArrowheads="1"/>
                </p:cNvSpPr>
                <p:nvPr/>
              </p:nvSpPr>
              <p:spPr bwMode="auto">
                <a:xfrm>
                  <a:off x="3664" y="1532"/>
                  <a:ext cx="74" cy="255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Lucida Sans Unicode" pitchFamily="34" charset="0"/>
                  </a:endParaRPr>
                </a:p>
              </p:txBody>
            </p:sp>
          </p:grpSp>
        </p:grpSp>
        <p:grpSp>
          <p:nvGrpSpPr>
            <p:cNvPr id="8213" name="Group 26"/>
            <p:cNvGrpSpPr>
              <a:grpSpLocks/>
            </p:cNvGrpSpPr>
            <p:nvPr/>
          </p:nvGrpSpPr>
          <p:grpSpPr bwMode="auto">
            <a:xfrm>
              <a:off x="4018" y="2372"/>
              <a:ext cx="88" cy="655"/>
              <a:chOff x="4018" y="2372"/>
              <a:chExt cx="88" cy="655"/>
            </a:xfrm>
          </p:grpSpPr>
          <p:grpSp>
            <p:nvGrpSpPr>
              <p:cNvPr id="8352" name="Group 27"/>
              <p:cNvGrpSpPr>
                <a:grpSpLocks/>
              </p:cNvGrpSpPr>
              <p:nvPr/>
            </p:nvGrpSpPr>
            <p:grpSpPr bwMode="auto">
              <a:xfrm>
                <a:off x="4018" y="2372"/>
                <a:ext cx="88" cy="270"/>
                <a:chOff x="4018" y="2372"/>
                <a:chExt cx="88" cy="270"/>
              </a:xfrm>
            </p:grpSpPr>
            <p:sp>
              <p:nvSpPr>
                <p:cNvPr id="8356" name="Line 28"/>
                <p:cNvSpPr>
                  <a:spLocks noChangeShapeType="1"/>
                </p:cNvSpPr>
                <p:nvPr/>
              </p:nvSpPr>
              <p:spPr bwMode="auto">
                <a:xfrm>
                  <a:off x="4018" y="2372"/>
                  <a:ext cx="1" cy="271"/>
                </a:xfrm>
                <a:prstGeom prst="line">
                  <a:avLst/>
                </a:prstGeom>
                <a:noFill/>
                <a:ln w="57240">
                  <a:solidFill>
                    <a:srgbClr val="CC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357" name="Rectangle 29"/>
                <p:cNvSpPr>
                  <a:spLocks noChangeArrowheads="1"/>
                </p:cNvSpPr>
                <p:nvPr/>
              </p:nvSpPr>
              <p:spPr bwMode="auto">
                <a:xfrm flipH="1">
                  <a:off x="4032" y="2372"/>
                  <a:ext cx="75" cy="255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Lucida Sans Unicode" pitchFamily="34" charset="0"/>
                  </a:endParaRPr>
                </a:p>
              </p:txBody>
            </p:sp>
          </p:grpSp>
          <p:grpSp>
            <p:nvGrpSpPr>
              <p:cNvPr id="8353" name="Group 30"/>
              <p:cNvGrpSpPr>
                <a:grpSpLocks/>
              </p:cNvGrpSpPr>
              <p:nvPr/>
            </p:nvGrpSpPr>
            <p:grpSpPr bwMode="auto">
              <a:xfrm>
                <a:off x="4018" y="2757"/>
                <a:ext cx="88" cy="270"/>
                <a:chOff x="4018" y="2757"/>
                <a:chExt cx="88" cy="270"/>
              </a:xfrm>
            </p:grpSpPr>
            <p:sp>
              <p:nvSpPr>
                <p:cNvPr id="8354" name="Line 31"/>
                <p:cNvSpPr>
                  <a:spLocks noChangeShapeType="1"/>
                </p:cNvSpPr>
                <p:nvPr/>
              </p:nvSpPr>
              <p:spPr bwMode="auto">
                <a:xfrm>
                  <a:off x="4018" y="2757"/>
                  <a:ext cx="1" cy="271"/>
                </a:xfrm>
                <a:prstGeom prst="line">
                  <a:avLst/>
                </a:prstGeom>
                <a:noFill/>
                <a:ln w="57240">
                  <a:solidFill>
                    <a:srgbClr val="CC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355" name="Rectangle 32"/>
                <p:cNvSpPr>
                  <a:spLocks noChangeArrowheads="1"/>
                </p:cNvSpPr>
                <p:nvPr/>
              </p:nvSpPr>
              <p:spPr bwMode="auto">
                <a:xfrm flipH="1">
                  <a:off x="4032" y="2757"/>
                  <a:ext cx="75" cy="255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Lucida Sans Unicode" pitchFamily="34" charset="0"/>
                  </a:endParaRPr>
                </a:p>
              </p:txBody>
            </p:sp>
          </p:grpSp>
        </p:grpSp>
        <p:grpSp>
          <p:nvGrpSpPr>
            <p:cNvPr id="8214" name="Group 33"/>
            <p:cNvGrpSpPr>
              <a:grpSpLocks/>
            </p:cNvGrpSpPr>
            <p:nvPr/>
          </p:nvGrpSpPr>
          <p:grpSpPr bwMode="auto">
            <a:xfrm>
              <a:off x="4922" y="2372"/>
              <a:ext cx="89" cy="655"/>
              <a:chOff x="4922" y="2372"/>
              <a:chExt cx="89" cy="655"/>
            </a:xfrm>
          </p:grpSpPr>
          <p:grpSp>
            <p:nvGrpSpPr>
              <p:cNvPr id="8346" name="Group 34"/>
              <p:cNvGrpSpPr>
                <a:grpSpLocks/>
              </p:cNvGrpSpPr>
              <p:nvPr/>
            </p:nvGrpSpPr>
            <p:grpSpPr bwMode="auto">
              <a:xfrm>
                <a:off x="4922" y="2372"/>
                <a:ext cx="89" cy="270"/>
                <a:chOff x="4922" y="2372"/>
                <a:chExt cx="89" cy="270"/>
              </a:xfrm>
            </p:grpSpPr>
            <p:sp>
              <p:nvSpPr>
                <p:cNvPr id="8350" name="Line 35"/>
                <p:cNvSpPr>
                  <a:spLocks noChangeShapeType="1"/>
                </p:cNvSpPr>
                <p:nvPr/>
              </p:nvSpPr>
              <p:spPr bwMode="auto">
                <a:xfrm>
                  <a:off x="5011" y="2372"/>
                  <a:ext cx="1" cy="271"/>
                </a:xfrm>
                <a:prstGeom prst="line">
                  <a:avLst/>
                </a:prstGeom>
                <a:noFill/>
                <a:ln w="57240">
                  <a:solidFill>
                    <a:srgbClr val="CC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351" name="Rectangle 36"/>
                <p:cNvSpPr>
                  <a:spLocks noChangeArrowheads="1"/>
                </p:cNvSpPr>
                <p:nvPr/>
              </p:nvSpPr>
              <p:spPr bwMode="auto">
                <a:xfrm>
                  <a:off x="4922" y="2372"/>
                  <a:ext cx="74" cy="255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Lucida Sans Unicode" pitchFamily="34" charset="0"/>
                  </a:endParaRPr>
                </a:p>
              </p:txBody>
            </p:sp>
          </p:grpSp>
          <p:grpSp>
            <p:nvGrpSpPr>
              <p:cNvPr id="8347" name="Group 37"/>
              <p:cNvGrpSpPr>
                <a:grpSpLocks/>
              </p:cNvGrpSpPr>
              <p:nvPr/>
            </p:nvGrpSpPr>
            <p:grpSpPr bwMode="auto">
              <a:xfrm>
                <a:off x="4922" y="2757"/>
                <a:ext cx="89" cy="270"/>
                <a:chOff x="4922" y="2757"/>
                <a:chExt cx="89" cy="270"/>
              </a:xfrm>
            </p:grpSpPr>
            <p:sp>
              <p:nvSpPr>
                <p:cNvPr id="8348" name="Line 38"/>
                <p:cNvSpPr>
                  <a:spLocks noChangeShapeType="1"/>
                </p:cNvSpPr>
                <p:nvPr/>
              </p:nvSpPr>
              <p:spPr bwMode="auto">
                <a:xfrm>
                  <a:off x="5011" y="2757"/>
                  <a:ext cx="1" cy="271"/>
                </a:xfrm>
                <a:prstGeom prst="line">
                  <a:avLst/>
                </a:prstGeom>
                <a:noFill/>
                <a:ln w="57240">
                  <a:solidFill>
                    <a:srgbClr val="CC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349" name="Rectangle 39"/>
                <p:cNvSpPr>
                  <a:spLocks noChangeArrowheads="1"/>
                </p:cNvSpPr>
                <p:nvPr/>
              </p:nvSpPr>
              <p:spPr bwMode="auto">
                <a:xfrm>
                  <a:off x="4922" y="2757"/>
                  <a:ext cx="74" cy="255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Lucida Sans Unicode" pitchFamily="34" charset="0"/>
                  </a:endParaRPr>
                </a:p>
              </p:txBody>
            </p:sp>
          </p:grpSp>
        </p:grpSp>
        <p:grpSp>
          <p:nvGrpSpPr>
            <p:cNvPr id="8215" name="Group 40"/>
            <p:cNvGrpSpPr>
              <a:grpSpLocks/>
            </p:cNvGrpSpPr>
            <p:nvPr/>
          </p:nvGrpSpPr>
          <p:grpSpPr bwMode="auto">
            <a:xfrm>
              <a:off x="4907" y="1171"/>
              <a:ext cx="89" cy="653"/>
              <a:chOff x="4907" y="1171"/>
              <a:chExt cx="89" cy="653"/>
            </a:xfrm>
          </p:grpSpPr>
          <p:grpSp>
            <p:nvGrpSpPr>
              <p:cNvPr id="8340" name="Group 41"/>
              <p:cNvGrpSpPr>
                <a:grpSpLocks/>
              </p:cNvGrpSpPr>
              <p:nvPr/>
            </p:nvGrpSpPr>
            <p:grpSpPr bwMode="auto">
              <a:xfrm>
                <a:off x="4907" y="1171"/>
                <a:ext cx="89" cy="269"/>
                <a:chOff x="4907" y="1171"/>
                <a:chExt cx="89" cy="269"/>
              </a:xfrm>
            </p:grpSpPr>
            <p:sp>
              <p:nvSpPr>
                <p:cNvPr id="8344" name="Line 42"/>
                <p:cNvSpPr>
                  <a:spLocks noChangeShapeType="1"/>
                </p:cNvSpPr>
                <p:nvPr/>
              </p:nvSpPr>
              <p:spPr bwMode="auto">
                <a:xfrm>
                  <a:off x="4996" y="1171"/>
                  <a:ext cx="1" cy="270"/>
                </a:xfrm>
                <a:prstGeom prst="line">
                  <a:avLst/>
                </a:prstGeom>
                <a:noFill/>
                <a:ln w="57240">
                  <a:solidFill>
                    <a:srgbClr val="CC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345" name="Rectangle 43"/>
                <p:cNvSpPr>
                  <a:spLocks noChangeArrowheads="1"/>
                </p:cNvSpPr>
                <p:nvPr/>
              </p:nvSpPr>
              <p:spPr bwMode="auto">
                <a:xfrm>
                  <a:off x="4907" y="1171"/>
                  <a:ext cx="74" cy="255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Lucida Sans Unicode" pitchFamily="34" charset="0"/>
                  </a:endParaRPr>
                </a:p>
              </p:txBody>
            </p:sp>
          </p:grpSp>
          <p:grpSp>
            <p:nvGrpSpPr>
              <p:cNvPr id="8341" name="Group 44"/>
              <p:cNvGrpSpPr>
                <a:grpSpLocks/>
              </p:cNvGrpSpPr>
              <p:nvPr/>
            </p:nvGrpSpPr>
            <p:grpSpPr bwMode="auto">
              <a:xfrm>
                <a:off x="4907" y="1555"/>
                <a:ext cx="89" cy="269"/>
                <a:chOff x="4907" y="1555"/>
                <a:chExt cx="89" cy="269"/>
              </a:xfrm>
            </p:grpSpPr>
            <p:sp>
              <p:nvSpPr>
                <p:cNvPr id="8342" name="Line 45"/>
                <p:cNvSpPr>
                  <a:spLocks noChangeShapeType="1"/>
                </p:cNvSpPr>
                <p:nvPr/>
              </p:nvSpPr>
              <p:spPr bwMode="auto">
                <a:xfrm>
                  <a:off x="4996" y="1555"/>
                  <a:ext cx="1" cy="270"/>
                </a:xfrm>
                <a:prstGeom prst="line">
                  <a:avLst/>
                </a:prstGeom>
                <a:noFill/>
                <a:ln w="57240">
                  <a:solidFill>
                    <a:srgbClr val="CC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343" name="Rectangle 46"/>
                <p:cNvSpPr>
                  <a:spLocks noChangeArrowheads="1"/>
                </p:cNvSpPr>
                <p:nvPr/>
              </p:nvSpPr>
              <p:spPr bwMode="auto">
                <a:xfrm>
                  <a:off x="4907" y="1555"/>
                  <a:ext cx="74" cy="255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Lucida Sans Unicode" pitchFamily="34" charset="0"/>
                  </a:endParaRPr>
                </a:p>
              </p:txBody>
            </p:sp>
          </p:grpSp>
        </p:grpSp>
        <p:grpSp>
          <p:nvGrpSpPr>
            <p:cNvPr id="8216" name="Group 47"/>
            <p:cNvGrpSpPr>
              <a:grpSpLocks/>
            </p:cNvGrpSpPr>
            <p:nvPr/>
          </p:nvGrpSpPr>
          <p:grpSpPr bwMode="auto">
            <a:xfrm>
              <a:off x="3702" y="2372"/>
              <a:ext cx="90" cy="270"/>
              <a:chOff x="3702" y="2372"/>
              <a:chExt cx="90" cy="270"/>
            </a:xfrm>
          </p:grpSpPr>
          <p:sp>
            <p:nvSpPr>
              <p:cNvPr id="8338" name="Line 48"/>
              <p:cNvSpPr>
                <a:spLocks noChangeShapeType="1"/>
              </p:cNvSpPr>
              <p:nvPr/>
            </p:nvSpPr>
            <p:spPr bwMode="auto">
              <a:xfrm>
                <a:off x="3792" y="2372"/>
                <a:ext cx="1" cy="271"/>
              </a:xfrm>
              <a:prstGeom prst="line">
                <a:avLst/>
              </a:prstGeom>
              <a:noFill/>
              <a:ln w="57240">
                <a:solidFill>
                  <a:srgbClr val="CC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39" name="Rectangle 49"/>
              <p:cNvSpPr>
                <a:spLocks noChangeArrowheads="1"/>
              </p:cNvSpPr>
              <p:nvPr/>
            </p:nvSpPr>
            <p:spPr bwMode="auto">
              <a:xfrm>
                <a:off x="3702" y="2372"/>
                <a:ext cx="75" cy="255"/>
              </a:xfrm>
              <a:prstGeom prst="rect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Lucida Sans Unicode" pitchFamily="34" charset="0"/>
                </a:endParaRPr>
              </a:p>
            </p:txBody>
          </p:sp>
        </p:grpSp>
        <p:grpSp>
          <p:nvGrpSpPr>
            <p:cNvPr id="8217" name="Group 50"/>
            <p:cNvGrpSpPr>
              <a:grpSpLocks/>
            </p:cNvGrpSpPr>
            <p:nvPr/>
          </p:nvGrpSpPr>
          <p:grpSpPr bwMode="auto">
            <a:xfrm>
              <a:off x="3702" y="2757"/>
              <a:ext cx="90" cy="270"/>
              <a:chOff x="3702" y="2757"/>
              <a:chExt cx="90" cy="270"/>
            </a:xfrm>
          </p:grpSpPr>
          <p:sp>
            <p:nvSpPr>
              <p:cNvPr id="8336" name="Line 51"/>
              <p:cNvSpPr>
                <a:spLocks noChangeShapeType="1"/>
              </p:cNvSpPr>
              <p:nvPr/>
            </p:nvSpPr>
            <p:spPr bwMode="auto">
              <a:xfrm>
                <a:off x="3792" y="2757"/>
                <a:ext cx="1" cy="271"/>
              </a:xfrm>
              <a:prstGeom prst="line">
                <a:avLst/>
              </a:prstGeom>
              <a:noFill/>
              <a:ln w="57240">
                <a:solidFill>
                  <a:srgbClr val="CC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37" name="Rectangle 52"/>
              <p:cNvSpPr>
                <a:spLocks noChangeArrowheads="1"/>
              </p:cNvSpPr>
              <p:nvPr/>
            </p:nvSpPr>
            <p:spPr bwMode="auto">
              <a:xfrm>
                <a:off x="3702" y="2757"/>
                <a:ext cx="75" cy="255"/>
              </a:xfrm>
              <a:prstGeom prst="rect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Lucida Sans Unicode" pitchFamily="34" charset="0"/>
                </a:endParaRPr>
              </a:p>
            </p:txBody>
          </p:sp>
        </p:grpSp>
        <p:grpSp>
          <p:nvGrpSpPr>
            <p:cNvPr id="8218" name="Group 53"/>
            <p:cNvGrpSpPr>
              <a:grpSpLocks/>
            </p:cNvGrpSpPr>
            <p:nvPr/>
          </p:nvGrpSpPr>
          <p:grpSpPr bwMode="auto">
            <a:xfrm>
              <a:off x="3988" y="1148"/>
              <a:ext cx="88" cy="653"/>
              <a:chOff x="3988" y="1148"/>
              <a:chExt cx="88" cy="653"/>
            </a:xfrm>
          </p:grpSpPr>
          <p:grpSp>
            <p:nvGrpSpPr>
              <p:cNvPr id="8330" name="Group 54"/>
              <p:cNvGrpSpPr>
                <a:grpSpLocks/>
              </p:cNvGrpSpPr>
              <p:nvPr/>
            </p:nvGrpSpPr>
            <p:grpSpPr bwMode="auto">
              <a:xfrm>
                <a:off x="3988" y="1148"/>
                <a:ext cx="88" cy="269"/>
                <a:chOff x="3988" y="1148"/>
                <a:chExt cx="88" cy="269"/>
              </a:xfrm>
            </p:grpSpPr>
            <p:sp>
              <p:nvSpPr>
                <p:cNvPr id="8334" name="Line 55"/>
                <p:cNvSpPr>
                  <a:spLocks noChangeShapeType="1"/>
                </p:cNvSpPr>
                <p:nvPr/>
              </p:nvSpPr>
              <p:spPr bwMode="auto">
                <a:xfrm>
                  <a:off x="3988" y="1148"/>
                  <a:ext cx="1" cy="270"/>
                </a:xfrm>
                <a:prstGeom prst="line">
                  <a:avLst/>
                </a:prstGeom>
                <a:noFill/>
                <a:ln w="57240">
                  <a:solidFill>
                    <a:srgbClr val="CC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335" name="Rectangle 56"/>
                <p:cNvSpPr>
                  <a:spLocks noChangeArrowheads="1"/>
                </p:cNvSpPr>
                <p:nvPr/>
              </p:nvSpPr>
              <p:spPr bwMode="auto">
                <a:xfrm flipH="1">
                  <a:off x="4002" y="1148"/>
                  <a:ext cx="75" cy="255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Lucida Sans Unicode" pitchFamily="34" charset="0"/>
                  </a:endParaRPr>
                </a:p>
              </p:txBody>
            </p:sp>
          </p:grpSp>
          <p:grpSp>
            <p:nvGrpSpPr>
              <p:cNvPr id="8331" name="Group 57"/>
              <p:cNvGrpSpPr>
                <a:grpSpLocks/>
              </p:cNvGrpSpPr>
              <p:nvPr/>
            </p:nvGrpSpPr>
            <p:grpSpPr bwMode="auto">
              <a:xfrm>
                <a:off x="3988" y="1532"/>
                <a:ext cx="88" cy="269"/>
                <a:chOff x="3988" y="1532"/>
                <a:chExt cx="88" cy="269"/>
              </a:xfrm>
            </p:grpSpPr>
            <p:sp>
              <p:nvSpPr>
                <p:cNvPr id="8332" name="Line 58"/>
                <p:cNvSpPr>
                  <a:spLocks noChangeShapeType="1"/>
                </p:cNvSpPr>
                <p:nvPr/>
              </p:nvSpPr>
              <p:spPr bwMode="auto">
                <a:xfrm>
                  <a:off x="3988" y="1532"/>
                  <a:ext cx="1" cy="270"/>
                </a:xfrm>
                <a:prstGeom prst="line">
                  <a:avLst/>
                </a:prstGeom>
                <a:noFill/>
                <a:ln w="57240">
                  <a:solidFill>
                    <a:srgbClr val="CC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333" name="Rectangle 59"/>
                <p:cNvSpPr>
                  <a:spLocks noChangeArrowheads="1"/>
                </p:cNvSpPr>
                <p:nvPr/>
              </p:nvSpPr>
              <p:spPr bwMode="auto">
                <a:xfrm flipH="1">
                  <a:off x="4002" y="1532"/>
                  <a:ext cx="75" cy="255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Lucida Sans Unicode" pitchFamily="34" charset="0"/>
                  </a:endParaRPr>
                </a:p>
              </p:txBody>
            </p:sp>
          </p:grpSp>
        </p:grpSp>
        <p:grpSp>
          <p:nvGrpSpPr>
            <p:cNvPr id="8219" name="Group 60"/>
            <p:cNvGrpSpPr>
              <a:grpSpLocks/>
            </p:cNvGrpSpPr>
            <p:nvPr/>
          </p:nvGrpSpPr>
          <p:grpSpPr bwMode="auto">
            <a:xfrm>
              <a:off x="2754" y="1148"/>
              <a:ext cx="88" cy="653"/>
              <a:chOff x="2754" y="1148"/>
              <a:chExt cx="88" cy="653"/>
            </a:xfrm>
          </p:grpSpPr>
          <p:grpSp>
            <p:nvGrpSpPr>
              <p:cNvPr id="8324" name="Group 61"/>
              <p:cNvGrpSpPr>
                <a:grpSpLocks/>
              </p:cNvGrpSpPr>
              <p:nvPr/>
            </p:nvGrpSpPr>
            <p:grpSpPr bwMode="auto">
              <a:xfrm>
                <a:off x="2754" y="1148"/>
                <a:ext cx="88" cy="269"/>
                <a:chOff x="2754" y="1148"/>
                <a:chExt cx="88" cy="269"/>
              </a:xfrm>
            </p:grpSpPr>
            <p:sp>
              <p:nvSpPr>
                <p:cNvPr id="8328" name="Line 62"/>
                <p:cNvSpPr>
                  <a:spLocks noChangeShapeType="1"/>
                </p:cNvSpPr>
                <p:nvPr/>
              </p:nvSpPr>
              <p:spPr bwMode="auto">
                <a:xfrm>
                  <a:off x="2754" y="1148"/>
                  <a:ext cx="1" cy="270"/>
                </a:xfrm>
                <a:prstGeom prst="line">
                  <a:avLst/>
                </a:prstGeom>
                <a:noFill/>
                <a:ln w="57240">
                  <a:solidFill>
                    <a:srgbClr val="CC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329" name="Rectangle 63"/>
                <p:cNvSpPr>
                  <a:spLocks noChangeArrowheads="1"/>
                </p:cNvSpPr>
                <p:nvPr/>
              </p:nvSpPr>
              <p:spPr bwMode="auto">
                <a:xfrm flipH="1">
                  <a:off x="2769" y="1148"/>
                  <a:ext cx="74" cy="255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Lucida Sans Unicode" pitchFamily="34" charset="0"/>
                  </a:endParaRPr>
                </a:p>
              </p:txBody>
            </p:sp>
          </p:grpSp>
          <p:grpSp>
            <p:nvGrpSpPr>
              <p:cNvPr id="8325" name="Group 64"/>
              <p:cNvGrpSpPr>
                <a:grpSpLocks/>
              </p:cNvGrpSpPr>
              <p:nvPr/>
            </p:nvGrpSpPr>
            <p:grpSpPr bwMode="auto">
              <a:xfrm>
                <a:off x="2754" y="1532"/>
                <a:ext cx="88" cy="269"/>
                <a:chOff x="2754" y="1532"/>
                <a:chExt cx="88" cy="269"/>
              </a:xfrm>
            </p:grpSpPr>
            <p:sp>
              <p:nvSpPr>
                <p:cNvPr id="8326" name="Line 65"/>
                <p:cNvSpPr>
                  <a:spLocks noChangeShapeType="1"/>
                </p:cNvSpPr>
                <p:nvPr/>
              </p:nvSpPr>
              <p:spPr bwMode="auto">
                <a:xfrm>
                  <a:off x="2754" y="1532"/>
                  <a:ext cx="1" cy="270"/>
                </a:xfrm>
                <a:prstGeom prst="line">
                  <a:avLst/>
                </a:prstGeom>
                <a:noFill/>
                <a:ln w="57240">
                  <a:solidFill>
                    <a:srgbClr val="CC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327" name="Rectangle 66"/>
                <p:cNvSpPr>
                  <a:spLocks noChangeArrowheads="1"/>
                </p:cNvSpPr>
                <p:nvPr/>
              </p:nvSpPr>
              <p:spPr bwMode="auto">
                <a:xfrm flipH="1">
                  <a:off x="2769" y="1532"/>
                  <a:ext cx="74" cy="255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Lucida Sans Unicode" pitchFamily="34" charset="0"/>
                  </a:endParaRPr>
                </a:p>
              </p:txBody>
            </p:sp>
          </p:grpSp>
        </p:grpSp>
        <p:grpSp>
          <p:nvGrpSpPr>
            <p:cNvPr id="8220" name="Group 67"/>
            <p:cNvGrpSpPr>
              <a:grpSpLocks/>
            </p:cNvGrpSpPr>
            <p:nvPr/>
          </p:nvGrpSpPr>
          <p:grpSpPr bwMode="auto">
            <a:xfrm>
              <a:off x="2800" y="2372"/>
              <a:ext cx="86" cy="655"/>
              <a:chOff x="2800" y="2372"/>
              <a:chExt cx="86" cy="655"/>
            </a:xfrm>
          </p:grpSpPr>
          <p:grpSp>
            <p:nvGrpSpPr>
              <p:cNvPr id="8318" name="Group 68"/>
              <p:cNvGrpSpPr>
                <a:grpSpLocks/>
              </p:cNvGrpSpPr>
              <p:nvPr/>
            </p:nvGrpSpPr>
            <p:grpSpPr bwMode="auto">
              <a:xfrm>
                <a:off x="2800" y="2372"/>
                <a:ext cx="86" cy="270"/>
                <a:chOff x="2800" y="2372"/>
                <a:chExt cx="86" cy="270"/>
              </a:xfrm>
            </p:grpSpPr>
            <p:sp>
              <p:nvSpPr>
                <p:cNvPr id="8322" name="Line 69"/>
                <p:cNvSpPr>
                  <a:spLocks noChangeShapeType="1"/>
                </p:cNvSpPr>
                <p:nvPr/>
              </p:nvSpPr>
              <p:spPr bwMode="auto">
                <a:xfrm>
                  <a:off x="2800" y="2372"/>
                  <a:ext cx="1" cy="271"/>
                </a:xfrm>
                <a:prstGeom prst="line">
                  <a:avLst/>
                </a:prstGeom>
                <a:noFill/>
                <a:ln w="57240">
                  <a:solidFill>
                    <a:srgbClr val="CC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323" name="Rectangle 70"/>
                <p:cNvSpPr>
                  <a:spLocks noChangeArrowheads="1"/>
                </p:cNvSpPr>
                <p:nvPr/>
              </p:nvSpPr>
              <p:spPr bwMode="auto">
                <a:xfrm flipH="1">
                  <a:off x="2813" y="2372"/>
                  <a:ext cx="74" cy="255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Lucida Sans Unicode" pitchFamily="34" charset="0"/>
                  </a:endParaRPr>
                </a:p>
              </p:txBody>
            </p:sp>
          </p:grpSp>
          <p:grpSp>
            <p:nvGrpSpPr>
              <p:cNvPr id="8319" name="Group 71"/>
              <p:cNvGrpSpPr>
                <a:grpSpLocks/>
              </p:cNvGrpSpPr>
              <p:nvPr/>
            </p:nvGrpSpPr>
            <p:grpSpPr bwMode="auto">
              <a:xfrm>
                <a:off x="2800" y="2757"/>
                <a:ext cx="86" cy="270"/>
                <a:chOff x="2800" y="2757"/>
                <a:chExt cx="86" cy="270"/>
              </a:xfrm>
            </p:grpSpPr>
            <p:sp>
              <p:nvSpPr>
                <p:cNvPr id="8320" name="Line 72"/>
                <p:cNvSpPr>
                  <a:spLocks noChangeShapeType="1"/>
                </p:cNvSpPr>
                <p:nvPr/>
              </p:nvSpPr>
              <p:spPr bwMode="auto">
                <a:xfrm>
                  <a:off x="2800" y="2757"/>
                  <a:ext cx="1" cy="271"/>
                </a:xfrm>
                <a:prstGeom prst="line">
                  <a:avLst/>
                </a:prstGeom>
                <a:noFill/>
                <a:ln w="57240">
                  <a:solidFill>
                    <a:srgbClr val="CC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321" name="Rectangle 73"/>
                <p:cNvSpPr>
                  <a:spLocks noChangeArrowheads="1"/>
                </p:cNvSpPr>
                <p:nvPr/>
              </p:nvSpPr>
              <p:spPr bwMode="auto">
                <a:xfrm flipH="1">
                  <a:off x="2813" y="2757"/>
                  <a:ext cx="74" cy="255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Lucida Sans Unicode" pitchFamily="34" charset="0"/>
                  </a:endParaRPr>
                </a:p>
              </p:txBody>
            </p:sp>
          </p:grpSp>
        </p:grpSp>
        <p:grpSp>
          <p:nvGrpSpPr>
            <p:cNvPr id="8221" name="Group 74"/>
            <p:cNvGrpSpPr>
              <a:grpSpLocks/>
            </p:cNvGrpSpPr>
            <p:nvPr/>
          </p:nvGrpSpPr>
          <p:grpSpPr bwMode="auto">
            <a:xfrm>
              <a:off x="1408" y="3463"/>
              <a:ext cx="88" cy="653"/>
              <a:chOff x="1408" y="3463"/>
              <a:chExt cx="88" cy="653"/>
            </a:xfrm>
          </p:grpSpPr>
          <p:grpSp>
            <p:nvGrpSpPr>
              <p:cNvPr id="8312" name="Group 75"/>
              <p:cNvGrpSpPr>
                <a:grpSpLocks/>
              </p:cNvGrpSpPr>
              <p:nvPr/>
            </p:nvGrpSpPr>
            <p:grpSpPr bwMode="auto">
              <a:xfrm>
                <a:off x="1408" y="3463"/>
                <a:ext cx="88" cy="269"/>
                <a:chOff x="1408" y="3463"/>
                <a:chExt cx="88" cy="269"/>
              </a:xfrm>
            </p:grpSpPr>
            <p:sp>
              <p:nvSpPr>
                <p:cNvPr id="8316" name="Line 76"/>
                <p:cNvSpPr>
                  <a:spLocks noChangeShapeType="1"/>
                </p:cNvSpPr>
                <p:nvPr/>
              </p:nvSpPr>
              <p:spPr bwMode="auto">
                <a:xfrm>
                  <a:off x="1408" y="3463"/>
                  <a:ext cx="1" cy="270"/>
                </a:xfrm>
                <a:prstGeom prst="line">
                  <a:avLst/>
                </a:prstGeom>
                <a:noFill/>
                <a:ln w="57240">
                  <a:solidFill>
                    <a:srgbClr val="CC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317" name="Rectangle 77"/>
                <p:cNvSpPr>
                  <a:spLocks noChangeArrowheads="1"/>
                </p:cNvSpPr>
                <p:nvPr/>
              </p:nvSpPr>
              <p:spPr bwMode="auto">
                <a:xfrm flipH="1">
                  <a:off x="1423" y="3463"/>
                  <a:ext cx="74" cy="255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Lucida Sans Unicode" pitchFamily="34" charset="0"/>
                  </a:endParaRPr>
                </a:p>
              </p:txBody>
            </p:sp>
          </p:grpSp>
          <p:grpSp>
            <p:nvGrpSpPr>
              <p:cNvPr id="8313" name="Group 78"/>
              <p:cNvGrpSpPr>
                <a:grpSpLocks/>
              </p:cNvGrpSpPr>
              <p:nvPr/>
            </p:nvGrpSpPr>
            <p:grpSpPr bwMode="auto">
              <a:xfrm>
                <a:off x="1408" y="3847"/>
                <a:ext cx="88" cy="269"/>
                <a:chOff x="1408" y="3847"/>
                <a:chExt cx="88" cy="269"/>
              </a:xfrm>
            </p:grpSpPr>
            <p:sp>
              <p:nvSpPr>
                <p:cNvPr id="8314" name="Line 79"/>
                <p:cNvSpPr>
                  <a:spLocks noChangeShapeType="1"/>
                </p:cNvSpPr>
                <p:nvPr/>
              </p:nvSpPr>
              <p:spPr bwMode="auto">
                <a:xfrm>
                  <a:off x="1408" y="3847"/>
                  <a:ext cx="1" cy="270"/>
                </a:xfrm>
                <a:prstGeom prst="line">
                  <a:avLst/>
                </a:prstGeom>
                <a:noFill/>
                <a:ln w="57240">
                  <a:solidFill>
                    <a:srgbClr val="CC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315" name="Rectangle 80"/>
                <p:cNvSpPr>
                  <a:spLocks noChangeArrowheads="1"/>
                </p:cNvSpPr>
                <p:nvPr/>
              </p:nvSpPr>
              <p:spPr bwMode="auto">
                <a:xfrm flipH="1">
                  <a:off x="1423" y="3847"/>
                  <a:ext cx="74" cy="255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Lucida Sans Unicode" pitchFamily="34" charset="0"/>
                  </a:endParaRPr>
                </a:p>
              </p:txBody>
            </p:sp>
          </p:grpSp>
        </p:grpSp>
        <p:grpSp>
          <p:nvGrpSpPr>
            <p:cNvPr id="8222" name="Group 81"/>
            <p:cNvGrpSpPr>
              <a:grpSpLocks/>
            </p:cNvGrpSpPr>
            <p:nvPr/>
          </p:nvGrpSpPr>
          <p:grpSpPr bwMode="auto">
            <a:xfrm>
              <a:off x="542" y="3463"/>
              <a:ext cx="89" cy="653"/>
              <a:chOff x="578" y="3463"/>
              <a:chExt cx="89" cy="653"/>
            </a:xfrm>
          </p:grpSpPr>
          <p:grpSp>
            <p:nvGrpSpPr>
              <p:cNvPr id="8306" name="Group 82"/>
              <p:cNvGrpSpPr>
                <a:grpSpLocks/>
              </p:cNvGrpSpPr>
              <p:nvPr/>
            </p:nvGrpSpPr>
            <p:grpSpPr bwMode="auto">
              <a:xfrm>
                <a:off x="578" y="3463"/>
                <a:ext cx="89" cy="269"/>
                <a:chOff x="578" y="3463"/>
                <a:chExt cx="89" cy="269"/>
              </a:xfrm>
            </p:grpSpPr>
            <p:sp>
              <p:nvSpPr>
                <p:cNvPr id="8310" name="Line 83"/>
                <p:cNvSpPr>
                  <a:spLocks noChangeShapeType="1"/>
                </p:cNvSpPr>
                <p:nvPr/>
              </p:nvSpPr>
              <p:spPr bwMode="auto">
                <a:xfrm>
                  <a:off x="667" y="3463"/>
                  <a:ext cx="1" cy="270"/>
                </a:xfrm>
                <a:prstGeom prst="line">
                  <a:avLst/>
                </a:prstGeom>
                <a:noFill/>
                <a:ln w="57240">
                  <a:solidFill>
                    <a:srgbClr val="CC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311" name="Rectangle 84"/>
                <p:cNvSpPr>
                  <a:spLocks noChangeArrowheads="1"/>
                </p:cNvSpPr>
                <p:nvPr/>
              </p:nvSpPr>
              <p:spPr bwMode="auto">
                <a:xfrm>
                  <a:off x="578" y="3463"/>
                  <a:ext cx="75" cy="255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Lucida Sans Unicode" pitchFamily="34" charset="0"/>
                  </a:endParaRPr>
                </a:p>
              </p:txBody>
            </p:sp>
          </p:grpSp>
          <p:grpSp>
            <p:nvGrpSpPr>
              <p:cNvPr id="8307" name="Group 85"/>
              <p:cNvGrpSpPr>
                <a:grpSpLocks/>
              </p:cNvGrpSpPr>
              <p:nvPr/>
            </p:nvGrpSpPr>
            <p:grpSpPr bwMode="auto">
              <a:xfrm>
                <a:off x="578" y="3847"/>
                <a:ext cx="89" cy="269"/>
                <a:chOff x="578" y="3847"/>
                <a:chExt cx="89" cy="269"/>
              </a:xfrm>
            </p:grpSpPr>
            <p:sp>
              <p:nvSpPr>
                <p:cNvPr id="8308" name="Line 86"/>
                <p:cNvSpPr>
                  <a:spLocks noChangeShapeType="1"/>
                </p:cNvSpPr>
                <p:nvPr/>
              </p:nvSpPr>
              <p:spPr bwMode="auto">
                <a:xfrm>
                  <a:off x="667" y="3847"/>
                  <a:ext cx="1" cy="270"/>
                </a:xfrm>
                <a:prstGeom prst="line">
                  <a:avLst/>
                </a:prstGeom>
                <a:noFill/>
                <a:ln w="57240">
                  <a:solidFill>
                    <a:srgbClr val="CC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309" name="Rectangle 87"/>
                <p:cNvSpPr>
                  <a:spLocks noChangeArrowheads="1"/>
                </p:cNvSpPr>
                <p:nvPr/>
              </p:nvSpPr>
              <p:spPr bwMode="auto">
                <a:xfrm>
                  <a:off x="578" y="3847"/>
                  <a:ext cx="75" cy="255"/>
                </a:xfrm>
                <a:prstGeom prst="rect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Lucida Sans Unicode" pitchFamily="34" charset="0"/>
                  </a:endParaRPr>
                </a:p>
              </p:txBody>
            </p:sp>
          </p:grpSp>
        </p:grpSp>
        <p:grpSp>
          <p:nvGrpSpPr>
            <p:cNvPr id="8223" name="Group 88"/>
            <p:cNvGrpSpPr>
              <a:grpSpLocks/>
            </p:cNvGrpSpPr>
            <p:nvPr/>
          </p:nvGrpSpPr>
          <p:grpSpPr bwMode="auto">
            <a:xfrm>
              <a:off x="4359" y="990"/>
              <a:ext cx="275" cy="92"/>
              <a:chOff x="4359" y="990"/>
              <a:chExt cx="275" cy="92"/>
            </a:xfrm>
          </p:grpSpPr>
          <p:sp>
            <p:nvSpPr>
              <p:cNvPr id="8304" name="Line 89"/>
              <p:cNvSpPr>
                <a:spLocks noChangeShapeType="1"/>
              </p:cNvSpPr>
              <p:nvPr/>
            </p:nvSpPr>
            <p:spPr bwMode="auto">
              <a:xfrm>
                <a:off x="4365" y="990"/>
                <a:ext cx="270" cy="1"/>
              </a:xfrm>
              <a:prstGeom prst="line">
                <a:avLst/>
              </a:prstGeom>
              <a:noFill/>
              <a:ln w="57240">
                <a:solidFill>
                  <a:srgbClr val="CC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05" name="Rectangle 90"/>
              <p:cNvSpPr>
                <a:spLocks noChangeArrowheads="1"/>
              </p:cNvSpPr>
              <p:nvPr/>
            </p:nvSpPr>
            <p:spPr bwMode="auto">
              <a:xfrm rot="-5400000">
                <a:off x="4448" y="921"/>
                <a:ext cx="73" cy="254"/>
              </a:xfrm>
              <a:prstGeom prst="rect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Lucida Sans Unicode" pitchFamily="34" charset="0"/>
                </a:endParaRPr>
              </a:p>
            </p:txBody>
          </p:sp>
        </p:grpSp>
        <p:grpSp>
          <p:nvGrpSpPr>
            <p:cNvPr id="8224" name="Group 91"/>
            <p:cNvGrpSpPr>
              <a:grpSpLocks/>
            </p:cNvGrpSpPr>
            <p:nvPr/>
          </p:nvGrpSpPr>
          <p:grpSpPr bwMode="auto">
            <a:xfrm>
              <a:off x="150" y="1622"/>
              <a:ext cx="422" cy="473"/>
              <a:chOff x="258" y="1550"/>
              <a:chExt cx="422" cy="473"/>
            </a:xfrm>
          </p:grpSpPr>
          <p:sp>
            <p:nvSpPr>
              <p:cNvPr id="8300" name="Line 92"/>
              <p:cNvSpPr>
                <a:spLocks noChangeShapeType="1"/>
              </p:cNvSpPr>
              <p:nvPr/>
            </p:nvSpPr>
            <p:spPr bwMode="auto">
              <a:xfrm flipH="1">
                <a:off x="257" y="1626"/>
                <a:ext cx="87" cy="240"/>
              </a:xfrm>
              <a:prstGeom prst="line">
                <a:avLst/>
              </a:prstGeom>
              <a:noFill/>
              <a:ln w="5724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01" name="Line 93"/>
              <p:cNvSpPr>
                <a:spLocks noChangeShapeType="1"/>
              </p:cNvSpPr>
              <p:nvPr/>
            </p:nvSpPr>
            <p:spPr bwMode="auto">
              <a:xfrm flipH="1">
                <a:off x="532" y="1735"/>
                <a:ext cx="97" cy="278"/>
              </a:xfrm>
              <a:prstGeom prst="line">
                <a:avLst/>
              </a:prstGeom>
              <a:noFill/>
              <a:ln w="5724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02" name="Rectangle 94"/>
              <p:cNvSpPr>
                <a:spLocks noChangeArrowheads="1"/>
              </p:cNvSpPr>
              <p:nvPr/>
            </p:nvSpPr>
            <p:spPr bwMode="auto">
              <a:xfrm rot="6660000">
                <a:off x="413" y="1476"/>
                <a:ext cx="118" cy="404"/>
              </a:xfrm>
              <a:prstGeom prst="rect">
                <a:avLst/>
              </a:prstGeom>
              <a:solidFill>
                <a:srgbClr val="FF99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Lucida Sans Unicode" pitchFamily="34" charset="0"/>
                </a:endParaRPr>
              </a:p>
            </p:txBody>
          </p:sp>
          <p:sp>
            <p:nvSpPr>
              <p:cNvPr id="8303" name="Line 95"/>
              <p:cNvSpPr>
                <a:spLocks noChangeShapeType="1"/>
              </p:cNvSpPr>
              <p:nvPr/>
            </p:nvSpPr>
            <p:spPr bwMode="auto">
              <a:xfrm flipH="1">
                <a:off x="381" y="1746"/>
                <a:ext cx="97" cy="278"/>
              </a:xfrm>
              <a:prstGeom prst="line">
                <a:avLst/>
              </a:prstGeom>
              <a:noFill/>
              <a:ln w="5724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8225" name="Group 96"/>
            <p:cNvGrpSpPr>
              <a:grpSpLocks/>
            </p:cNvGrpSpPr>
            <p:nvPr/>
          </p:nvGrpSpPr>
          <p:grpSpPr bwMode="auto">
            <a:xfrm>
              <a:off x="2016" y="2863"/>
              <a:ext cx="355" cy="1313"/>
              <a:chOff x="2018" y="2857"/>
              <a:chExt cx="355" cy="1313"/>
            </a:xfrm>
          </p:grpSpPr>
          <p:sp>
            <p:nvSpPr>
              <p:cNvPr id="8298" name="Rectangle 97"/>
              <p:cNvSpPr>
                <a:spLocks noChangeArrowheads="1"/>
              </p:cNvSpPr>
              <p:nvPr/>
            </p:nvSpPr>
            <p:spPr bwMode="auto">
              <a:xfrm>
                <a:off x="2018" y="2857"/>
                <a:ext cx="352" cy="1314"/>
              </a:xfrm>
              <a:prstGeom prst="rect">
                <a:avLst/>
              </a:prstGeom>
              <a:solidFill>
                <a:srgbClr val="FF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Lucida Sans Unicode" pitchFamily="34" charset="0"/>
                </a:endParaRPr>
              </a:p>
            </p:txBody>
          </p:sp>
          <p:sp>
            <p:nvSpPr>
              <p:cNvPr id="8299" name="Line 98"/>
              <p:cNvSpPr>
                <a:spLocks noChangeShapeType="1"/>
              </p:cNvSpPr>
              <p:nvPr/>
            </p:nvSpPr>
            <p:spPr bwMode="auto">
              <a:xfrm>
                <a:off x="2018" y="3495"/>
                <a:ext cx="356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8226" name="Oval 99"/>
            <p:cNvSpPr>
              <a:spLocks noChangeArrowheads="1"/>
            </p:cNvSpPr>
            <p:nvPr/>
          </p:nvSpPr>
          <p:spPr bwMode="auto">
            <a:xfrm>
              <a:off x="3197" y="2540"/>
              <a:ext cx="204" cy="272"/>
            </a:xfrm>
            <a:prstGeom prst="ellipse">
              <a:avLst/>
            </a:prstGeom>
            <a:solidFill>
              <a:srgbClr val="99CCFF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227" name="Rectangle 100"/>
            <p:cNvSpPr>
              <a:spLocks noChangeArrowheads="1"/>
            </p:cNvSpPr>
            <p:nvPr/>
          </p:nvSpPr>
          <p:spPr bwMode="auto">
            <a:xfrm rot="5400000">
              <a:off x="-115" y="3589"/>
              <a:ext cx="775" cy="401"/>
            </a:xfrm>
            <a:prstGeom prst="rect">
              <a:avLst/>
            </a:prstGeom>
            <a:solidFill>
              <a:srgbClr val="0047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228" name="Line 101"/>
            <p:cNvSpPr>
              <a:spLocks noChangeShapeType="1"/>
            </p:cNvSpPr>
            <p:nvPr/>
          </p:nvSpPr>
          <p:spPr bwMode="auto">
            <a:xfrm flipH="1" flipV="1">
              <a:off x="118" y="3851"/>
              <a:ext cx="61" cy="284"/>
            </a:xfrm>
            <a:prstGeom prst="line">
              <a:avLst/>
            </a:prstGeom>
            <a:noFill/>
            <a:ln w="46800">
              <a:solidFill>
                <a:srgbClr val="FF99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pic>
          <p:nvPicPr>
            <p:cNvPr id="8229" name="Picture 10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3855"/>
              <a:ext cx="25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0" name="Picture 10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3538"/>
              <a:ext cx="25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31" name="Picture 10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" y="3696"/>
              <a:ext cx="1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232" name="Line 105"/>
            <p:cNvSpPr>
              <a:spLocks noChangeShapeType="1"/>
            </p:cNvSpPr>
            <p:nvPr/>
          </p:nvSpPr>
          <p:spPr bwMode="auto">
            <a:xfrm flipH="1" flipV="1">
              <a:off x="4871" y="3690"/>
              <a:ext cx="61" cy="284"/>
            </a:xfrm>
            <a:prstGeom prst="line">
              <a:avLst/>
            </a:prstGeom>
            <a:noFill/>
            <a:ln w="46800">
              <a:solidFill>
                <a:srgbClr val="FF99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33" name="AutoShape 106"/>
            <p:cNvSpPr>
              <a:spLocks noChangeArrowheads="1"/>
            </p:cNvSpPr>
            <p:nvPr/>
          </p:nvSpPr>
          <p:spPr bwMode="auto">
            <a:xfrm>
              <a:off x="173" y="2449"/>
              <a:ext cx="227" cy="227"/>
            </a:xfrm>
            <a:prstGeom prst="flowChartMultidocumen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43" name="AutoShape 107"/>
            <p:cNvSpPr>
              <a:spLocks noChangeArrowheads="1"/>
            </p:cNvSpPr>
            <p:nvPr/>
          </p:nvSpPr>
          <p:spPr bwMode="auto">
            <a:xfrm>
              <a:off x="1700" y="3515"/>
              <a:ext cx="228" cy="113"/>
            </a:xfrm>
            <a:prstGeom prst="flowChartPredefinedProcess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dist="53966" dir="135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cs typeface="+mn-cs"/>
              </a:endParaRPr>
            </a:p>
          </p:txBody>
        </p:sp>
        <p:sp>
          <p:nvSpPr>
            <p:cNvPr id="44" name="AutoShape 108"/>
            <p:cNvSpPr>
              <a:spLocks noChangeArrowheads="1"/>
            </p:cNvSpPr>
            <p:nvPr/>
          </p:nvSpPr>
          <p:spPr bwMode="auto">
            <a:xfrm>
              <a:off x="1700" y="3855"/>
              <a:ext cx="228" cy="117"/>
            </a:xfrm>
            <a:prstGeom prst="flowChartPredefinedProcess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dist="53966" dir="135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+mn-lt"/>
                <a:cs typeface="+mn-cs"/>
              </a:endParaRPr>
            </a:p>
          </p:txBody>
        </p:sp>
        <p:sp>
          <p:nvSpPr>
            <p:cNvPr id="8236" name="Oval 109"/>
            <p:cNvSpPr>
              <a:spLocks noChangeArrowheads="1"/>
            </p:cNvSpPr>
            <p:nvPr/>
          </p:nvSpPr>
          <p:spPr bwMode="auto">
            <a:xfrm>
              <a:off x="4416" y="1344"/>
              <a:ext cx="204" cy="272"/>
            </a:xfrm>
            <a:prstGeom prst="ellipse">
              <a:avLst/>
            </a:prstGeom>
            <a:solidFill>
              <a:srgbClr val="99CCFF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237" name="Oval 110"/>
            <p:cNvSpPr>
              <a:spLocks noChangeArrowheads="1"/>
            </p:cNvSpPr>
            <p:nvPr/>
          </p:nvSpPr>
          <p:spPr bwMode="auto">
            <a:xfrm>
              <a:off x="4416" y="2544"/>
              <a:ext cx="204" cy="272"/>
            </a:xfrm>
            <a:prstGeom prst="ellipse">
              <a:avLst/>
            </a:prstGeom>
            <a:solidFill>
              <a:srgbClr val="99CCFF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238" name="Oval 111"/>
            <p:cNvSpPr>
              <a:spLocks noChangeArrowheads="1"/>
            </p:cNvSpPr>
            <p:nvPr/>
          </p:nvSpPr>
          <p:spPr bwMode="auto">
            <a:xfrm>
              <a:off x="3168" y="1344"/>
              <a:ext cx="204" cy="272"/>
            </a:xfrm>
            <a:prstGeom prst="ellipse">
              <a:avLst/>
            </a:prstGeom>
            <a:solidFill>
              <a:srgbClr val="99CCFF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239" name="Freeform 112"/>
            <p:cNvSpPr>
              <a:spLocks noChangeArrowheads="1"/>
            </p:cNvSpPr>
            <p:nvPr/>
          </p:nvSpPr>
          <p:spPr bwMode="auto">
            <a:xfrm>
              <a:off x="5388" y="2736"/>
              <a:ext cx="48" cy="144"/>
            </a:xfrm>
            <a:custGeom>
              <a:avLst/>
              <a:gdLst>
                <a:gd name="T0" fmla="*/ 0 w 112"/>
                <a:gd name="T1" fmla="*/ 0 h 336"/>
                <a:gd name="T2" fmla="*/ 0 w 112"/>
                <a:gd name="T3" fmla="*/ 0 h 336"/>
                <a:gd name="T4" fmla="*/ 0 w 112"/>
                <a:gd name="T5" fmla="*/ 0 h 336"/>
                <a:gd name="T6" fmla="*/ 0 w 112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336"/>
                <a:gd name="T14" fmla="*/ 112 w 11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336">
                  <a:moveTo>
                    <a:pt x="112" y="0"/>
                  </a:moveTo>
                  <a:cubicBezTo>
                    <a:pt x="72" y="28"/>
                    <a:pt x="32" y="56"/>
                    <a:pt x="16" y="96"/>
                  </a:cubicBezTo>
                  <a:cubicBezTo>
                    <a:pt x="0" y="136"/>
                    <a:pt x="0" y="200"/>
                    <a:pt x="16" y="240"/>
                  </a:cubicBezTo>
                  <a:cubicBezTo>
                    <a:pt x="32" y="280"/>
                    <a:pt x="96" y="320"/>
                    <a:pt x="112" y="336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8240" name="Group 113"/>
            <p:cNvGrpSpPr>
              <a:grpSpLocks/>
            </p:cNvGrpSpPr>
            <p:nvPr/>
          </p:nvGrpSpPr>
          <p:grpSpPr bwMode="auto">
            <a:xfrm>
              <a:off x="4286" y="122"/>
              <a:ext cx="255" cy="210"/>
              <a:chOff x="4286" y="122"/>
              <a:chExt cx="255" cy="210"/>
            </a:xfrm>
          </p:grpSpPr>
          <p:sp>
            <p:nvSpPr>
              <p:cNvPr id="8296" name="Freeform 114"/>
              <p:cNvSpPr>
                <a:spLocks noChangeArrowheads="1"/>
              </p:cNvSpPr>
              <p:nvPr/>
            </p:nvSpPr>
            <p:spPr bwMode="auto">
              <a:xfrm rot="-5400000">
                <a:off x="4386" y="237"/>
                <a:ext cx="48" cy="144"/>
              </a:xfrm>
              <a:custGeom>
                <a:avLst/>
                <a:gdLst>
                  <a:gd name="T0" fmla="*/ 0 w 112"/>
                  <a:gd name="T1" fmla="*/ 0 h 336"/>
                  <a:gd name="T2" fmla="*/ 0 w 112"/>
                  <a:gd name="T3" fmla="*/ 0 h 336"/>
                  <a:gd name="T4" fmla="*/ 0 w 112"/>
                  <a:gd name="T5" fmla="*/ 0 h 336"/>
                  <a:gd name="T6" fmla="*/ 0 w 112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336"/>
                  <a:gd name="T14" fmla="*/ 112 w 112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336">
                    <a:moveTo>
                      <a:pt x="112" y="0"/>
                    </a:moveTo>
                    <a:cubicBezTo>
                      <a:pt x="72" y="28"/>
                      <a:pt x="32" y="56"/>
                      <a:pt x="16" y="96"/>
                    </a:cubicBezTo>
                    <a:cubicBezTo>
                      <a:pt x="0" y="136"/>
                      <a:pt x="0" y="200"/>
                      <a:pt x="16" y="240"/>
                    </a:cubicBezTo>
                    <a:cubicBezTo>
                      <a:pt x="32" y="280"/>
                      <a:pt x="96" y="320"/>
                      <a:pt x="112" y="336"/>
                    </a:cubicBezTo>
                  </a:path>
                </a:pathLst>
              </a:custGeom>
              <a:noFill/>
              <a:ln w="2844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97" name="AutoShape 115"/>
              <p:cNvSpPr>
                <a:spLocks noChangeArrowheads="1"/>
              </p:cNvSpPr>
              <p:nvPr/>
            </p:nvSpPr>
            <p:spPr bwMode="auto">
              <a:xfrm rot="-5400000">
                <a:off x="4326" y="82"/>
                <a:ext cx="173" cy="25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Lucida Sans Unicode" pitchFamily="34" charset="0"/>
                </a:endParaRPr>
              </a:p>
            </p:txBody>
          </p:sp>
        </p:grpSp>
        <p:grpSp>
          <p:nvGrpSpPr>
            <p:cNvPr id="8241" name="Group 116"/>
            <p:cNvGrpSpPr>
              <a:grpSpLocks/>
            </p:cNvGrpSpPr>
            <p:nvPr/>
          </p:nvGrpSpPr>
          <p:grpSpPr bwMode="auto">
            <a:xfrm>
              <a:off x="2104" y="2584"/>
              <a:ext cx="211" cy="255"/>
              <a:chOff x="2104" y="2584"/>
              <a:chExt cx="211" cy="255"/>
            </a:xfrm>
          </p:grpSpPr>
          <p:sp>
            <p:nvSpPr>
              <p:cNvPr id="8294" name="Freeform 117"/>
              <p:cNvSpPr>
                <a:spLocks noChangeArrowheads="1"/>
              </p:cNvSpPr>
              <p:nvPr/>
            </p:nvSpPr>
            <p:spPr bwMode="auto">
              <a:xfrm rot="10800000">
                <a:off x="2267" y="2644"/>
                <a:ext cx="48" cy="144"/>
              </a:xfrm>
              <a:custGeom>
                <a:avLst/>
                <a:gdLst>
                  <a:gd name="T0" fmla="*/ 0 w 112"/>
                  <a:gd name="T1" fmla="*/ 0 h 336"/>
                  <a:gd name="T2" fmla="*/ 0 w 112"/>
                  <a:gd name="T3" fmla="*/ 0 h 336"/>
                  <a:gd name="T4" fmla="*/ 0 w 112"/>
                  <a:gd name="T5" fmla="*/ 0 h 336"/>
                  <a:gd name="T6" fmla="*/ 0 w 112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336"/>
                  <a:gd name="T14" fmla="*/ 112 w 112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336">
                    <a:moveTo>
                      <a:pt x="112" y="0"/>
                    </a:moveTo>
                    <a:cubicBezTo>
                      <a:pt x="72" y="28"/>
                      <a:pt x="32" y="56"/>
                      <a:pt x="16" y="96"/>
                    </a:cubicBezTo>
                    <a:cubicBezTo>
                      <a:pt x="0" y="136"/>
                      <a:pt x="0" y="200"/>
                      <a:pt x="16" y="240"/>
                    </a:cubicBezTo>
                    <a:cubicBezTo>
                      <a:pt x="32" y="280"/>
                      <a:pt x="96" y="320"/>
                      <a:pt x="112" y="336"/>
                    </a:cubicBezTo>
                  </a:path>
                </a:pathLst>
              </a:custGeom>
              <a:noFill/>
              <a:ln w="2844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95" name="AutoShape 118"/>
              <p:cNvSpPr>
                <a:spLocks noChangeArrowheads="1"/>
              </p:cNvSpPr>
              <p:nvPr/>
            </p:nvSpPr>
            <p:spPr bwMode="auto">
              <a:xfrm rot="10800000">
                <a:off x="2105" y="2585"/>
                <a:ext cx="173" cy="25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Lucida Sans Unicode" pitchFamily="34" charset="0"/>
                </a:endParaRPr>
              </a:p>
            </p:txBody>
          </p:sp>
        </p:grpSp>
        <p:sp>
          <p:nvSpPr>
            <p:cNvPr id="8242" name="AutoShape 119"/>
            <p:cNvSpPr>
              <a:spLocks noChangeArrowheads="1"/>
            </p:cNvSpPr>
            <p:nvPr/>
          </p:nvSpPr>
          <p:spPr bwMode="auto">
            <a:xfrm>
              <a:off x="5427" y="2683"/>
              <a:ext cx="173" cy="25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grpSp>
          <p:nvGrpSpPr>
            <p:cNvPr id="8243" name="Group 120"/>
            <p:cNvGrpSpPr>
              <a:grpSpLocks/>
            </p:cNvGrpSpPr>
            <p:nvPr/>
          </p:nvGrpSpPr>
          <p:grpSpPr bwMode="auto">
            <a:xfrm>
              <a:off x="5401" y="3699"/>
              <a:ext cx="211" cy="255"/>
              <a:chOff x="5401" y="3699"/>
              <a:chExt cx="211" cy="255"/>
            </a:xfrm>
          </p:grpSpPr>
          <p:sp>
            <p:nvSpPr>
              <p:cNvPr id="8292" name="Freeform 121"/>
              <p:cNvSpPr>
                <a:spLocks noChangeArrowheads="1"/>
              </p:cNvSpPr>
              <p:nvPr/>
            </p:nvSpPr>
            <p:spPr bwMode="auto">
              <a:xfrm>
                <a:off x="5401" y="3752"/>
                <a:ext cx="48" cy="144"/>
              </a:xfrm>
              <a:custGeom>
                <a:avLst/>
                <a:gdLst>
                  <a:gd name="T0" fmla="*/ 0 w 112"/>
                  <a:gd name="T1" fmla="*/ 0 h 336"/>
                  <a:gd name="T2" fmla="*/ 0 w 112"/>
                  <a:gd name="T3" fmla="*/ 0 h 336"/>
                  <a:gd name="T4" fmla="*/ 0 w 112"/>
                  <a:gd name="T5" fmla="*/ 0 h 336"/>
                  <a:gd name="T6" fmla="*/ 0 w 112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336"/>
                  <a:gd name="T14" fmla="*/ 112 w 112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336">
                    <a:moveTo>
                      <a:pt x="112" y="0"/>
                    </a:moveTo>
                    <a:cubicBezTo>
                      <a:pt x="72" y="28"/>
                      <a:pt x="32" y="56"/>
                      <a:pt x="16" y="96"/>
                    </a:cubicBezTo>
                    <a:cubicBezTo>
                      <a:pt x="0" y="136"/>
                      <a:pt x="0" y="200"/>
                      <a:pt x="16" y="240"/>
                    </a:cubicBezTo>
                    <a:cubicBezTo>
                      <a:pt x="32" y="280"/>
                      <a:pt x="96" y="320"/>
                      <a:pt x="112" y="336"/>
                    </a:cubicBezTo>
                  </a:path>
                </a:pathLst>
              </a:custGeom>
              <a:noFill/>
              <a:ln w="2844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93" name="AutoShape 122"/>
              <p:cNvSpPr>
                <a:spLocks noChangeArrowheads="1"/>
              </p:cNvSpPr>
              <p:nvPr/>
            </p:nvSpPr>
            <p:spPr bwMode="auto">
              <a:xfrm>
                <a:off x="5440" y="3699"/>
                <a:ext cx="173" cy="25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Lucida Sans Unicode" pitchFamily="34" charset="0"/>
                </a:endParaRPr>
              </a:p>
            </p:txBody>
          </p:sp>
        </p:grpSp>
        <p:grpSp>
          <p:nvGrpSpPr>
            <p:cNvPr id="8244" name="Group 123"/>
            <p:cNvGrpSpPr>
              <a:grpSpLocks/>
            </p:cNvGrpSpPr>
            <p:nvPr/>
          </p:nvGrpSpPr>
          <p:grpSpPr bwMode="auto">
            <a:xfrm>
              <a:off x="2627" y="127"/>
              <a:ext cx="255" cy="210"/>
              <a:chOff x="2627" y="127"/>
              <a:chExt cx="255" cy="210"/>
            </a:xfrm>
          </p:grpSpPr>
          <p:sp>
            <p:nvSpPr>
              <p:cNvPr id="8290" name="Freeform 124"/>
              <p:cNvSpPr>
                <a:spLocks noChangeArrowheads="1"/>
              </p:cNvSpPr>
              <p:nvPr/>
            </p:nvSpPr>
            <p:spPr bwMode="auto">
              <a:xfrm rot="-5400000">
                <a:off x="2727" y="242"/>
                <a:ext cx="48" cy="144"/>
              </a:xfrm>
              <a:custGeom>
                <a:avLst/>
                <a:gdLst>
                  <a:gd name="T0" fmla="*/ 0 w 112"/>
                  <a:gd name="T1" fmla="*/ 0 h 336"/>
                  <a:gd name="T2" fmla="*/ 0 w 112"/>
                  <a:gd name="T3" fmla="*/ 0 h 336"/>
                  <a:gd name="T4" fmla="*/ 0 w 112"/>
                  <a:gd name="T5" fmla="*/ 0 h 336"/>
                  <a:gd name="T6" fmla="*/ 0 w 112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336"/>
                  <a:gd name="T14" fmla="*/ 112 w 112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336">
                    <a:moveTo>
                      <a:pt x="112" y="0"/>
                    </a:moveTo>
                    <a:cubicBezTo>
                      <a:pt x="72" y="28"/>
                      <a:pt x="32" y="56"/>
                      <a:pt x="16" y="96"/>
                    </a:cubicBezTo>
                    <a:cubicBezTo>
                      <a:pt x="0" y="136"/>
                      <a:pt x="0" y="200"/>
                      <a:pt x="16" y="240"/>
                    </a:cubicBezTo>
                    <a:cubicBezTo>
                      <a:pt x="32" y="280"/>
                      <a:pt x="96" y="320"/>
                      <a:pt x="112" y="336"/>
                    </a:cubicBezTo>
                  </a:path>
                </a:pathLst>
              </a:custGeom>
              <a:noFill/>
              <a:ln w="2844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91" name="AutoShape 125"/>
              <p:cNvSpPr>
                <a:spLocks noChangeArrowheads="1"/>
              </p:cNvSpPr>
              <p:nvPr/>
            </p:nvSpPr>
            <p:spPr bwMode="auto">
              <a:xfrm rot="-5400000">
                <a:off x="2667" y="87"/>
                <a:ext cx="173" cy="256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Lucida Sans Unicode" pitchFamily="34" charset="0"/>
                </a:endParaRPr>
              </a:p>
            </p:txBody>
          </p:sp>
        </p:grpSp>
        <p:sp>
          <p:nvSpPr>
            <p:cNvPr id="8245" name="Rectangle 126"/>
            <p:cNvSpPr>
              <a:spLocks noChangeArrowheads="1"/>
            </p:cNvSpPr>
            <p:nvPr/>
          </p:nvSpPr>
          <p:spPr bwMode="auto">
            <a:xfrm>
              <a:off x="69" y="2784"/>
              <a:ext cx="48" cy="480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246" name="Rectangle 127"/>
            <p:cNvSpPr>
              <a:spLocks noChangeArrowheads="1"/>
            </p:cNvSpPr>
            <p:nvPr/>
          </p:nvSpPr>
          <p:spPr bwMode="auto">
            <a:xfrm>
              <a:off x="816" y="4128"/>
              <a:ext cx="480" cy="48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247" name="Rectangle 128"/>
            <p:cNvSpPr>
              <a:spLocks noChangeArrowheads="1"/>
            </p:cNvSpPr>
            <p:nvPr/>
          </p:nvSpPr>
          <p:spPr bwMode="auto">
            <a:xfrm>
              <a:off x="1920" y="119"/>
              <a:ext cx="624" cy="48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248" name="Rectangle 129"/>
            <p:cNvSpPr>
              <a:spLocks noChangeArrowheads="1"/>
            </p:cNvSpPr>
            <p:nvPr/>
          </p:nvSpPr>
          <p:spPr bwMode="auto">
            <a:xfrm>
              <a:off x="3600" y="4128"/>
              <a:ext cx="624" cy="48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249" name="Rectangle 130"/>
            <p:cNvSpPr>
              <a:spLocks noChangeArrowheads="1"/>
            </p:cNvSpPr>
            <p:nvPr/>
          </p:nvSpPr>
          <p:spPr bwMode="auto">
            <a:xfrm>
              <a:off x="57" y="2421"/>
              <a:ext cx="1309" cy="304"/>
            </a:xfrm>
            <a:prstGeom prst="rect">
              <a:avLst/>
            </a:prstGeom>
            <a:solidFill>
              <a:srgbClr val="FFFF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250" name="Line 131"/>
            <p:cNvSpPr>
              <a:spLocks noChangeShapeType="1"/>
            </p:cNvSpPr>
            <p:nvPr/>
          </p:nvSpPr>
          <p:spPr bwMode="auto">
            <a:xfrm>
              <a:off x="729" y="2437"/>
              <a:ext cx="1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51" name="Rectangle 132"/>
            <p:cNvSpPr>
              <a:spLocks noChangeArrowheads="1"/>
            </p:cNvSpPr>
            <p:nvPr/>
          </p:nvSpPr>
          <p:spPr bwMode="auto">
            <a:xfrm>
              <a:off x="5590" y="3077"/>
              <a:ext cx="56" cy="453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grpSp>
          <p:nvGrpSpPr>
            <p:cNvPr id="8252" name="Group 133"/>
            <p:cNvGrpSpPr>
              <a:grpSpLocks/>
            </p:cNvGrpSpPr>
            <p:nvPr/>
          </p:nvGrpSpPr>
          <p:grpSpPr bwMode="auto">
            <a:xfrm>
              <a:off x="2610" y="3670"/>
              <a:ext cx="814" cy="538"/>
              <a:chOff x="2610" y="3670"/>
              <a:chExt cx="814" cy="538"/>
            </a:xfrm>
          </p:grpSpPr>
          <p:grpSp>
            <p:nvGrpSpPr>
              <p:cNvPr id="8274" name="Group 134"/>
              <p:cNvGrpSpPr>
                <a:grpSpLocks/>
              </p:cNvGrpSpPr>
              <p:nvPr/>
            </p:nvGrpSpPr>
            <p:grpSpPr bwMode="auto">
              <a:xfrm>
                <a:off x="2650" y="3670"/>
                <a:ext cx="659" cy="94"/>
                <a:chOff x="2650" y="3670"/>
                <a:chExt cx="659" cy="94"/>
              </a:xfrm>
            </p:grpSpPr>
            <p:grpSp>
              <p:nvGrpSpPr>
                <p:cNvPr id="8284" name="Group 135"/>
                <p:cNvGrpSpPr>
                  <a:grpSpLocks/>
                </p:cNvGrpSpPr>
                <p:nvPr/>
              </p:nvGrpSpPr>
              <p:grpSpPr bwMode="auto">
                <a:xfrm>
                  <a:off x="2650" y="3670"/>
                  <a:ext cx="274" cy="94"/>
                  <a:chOff x="2650" y="3670"/>
                  <a:chExt cx="274" cy="94"/>
                </a:xfrm>
              </p:grpSpPr>
              <p:sp>
                <p:nvSpPr>
                  <p:cNvPr id="8288" name="Line 1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5" y="3669"/>
                    <a:ext cx="270" cy="13"/>
                  </a:xfrm>
                  <a:prstGeom prst="line">
                    <a:avLst/>
                  </a:prstGeom>
                  <a:noFill/>
                  <a:ln w="57240">
                    <a:solidFill>
                      <a:srgbClr val="CC66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289" name="Rectangle 137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739" y="3601"/>
                    <a:ext cx="74" cy="254"/>
                  </a:xfrm>
                  <a:prstGeom prst="rect">
                    <a:avLst/>
                  </a:prstGeom>
                  <a:solidFill>
                    <a:srgbClr val="FFFF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1800">
                      <a:latin typeface="Lucida Sans Unicode" pitchFamily="34" charset="0"/>
                    </a:endParaRPr>
                  </a:p>
                </p:txBody>
              </p:sp>
            </p:grpSp>
            <p:grpSp>
              <p:nvGrpSpPr>
                <p:cNvPr id="8285" name="Group 138"/>
                <p:cNvGrpSpPr>
                  <a:grpSpLocks/>
                </p:cNvGrpSpPr>
                <p:nvPr/>
              </p:nvGrpSpPr>
              <p:grpSpPr bwMode="auto">
                <a:xfrm>
                  <a:off x="3035" y="3670"/>
                  <a:ext cx="274" cy="94"/>
                  <a:chOff x="3035" y="3670"/>
                  <a:chExt cx="274" cy="94"/>
                </a:xfrm>
              </p:grpSpPr>
              <p:sp>
                <p:nvSpPr>
                  <p:cNvPr id="8286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40" y="3669"/>
                    <a:ext cx="270" cy="13"/>
                  </a:xfrm>
                  <a:prstGeom prst="line">
                    <a:avLst/>
                  </a:prstGeom>
                  <a:noFill/>
                  <a:ln w="57240">
                    <a:solidFill>
                      <a:srgbClr val="CC66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287" name="Rectangle 140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124" y="3601"/>
                    <a:ext cx="74" cy="254"/>
                  </a:xfrm>
                  <a:prstGeom prst="rect">
                    <a:avLst/>
                  </a:prstGeom>
                  <a:solidFill>
                    <a:srgbClr val="FFFF0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1800">
                      <a:latin typeface="Lucida Sans Unicode" pitchFamily="34" charset="0"/>
                    </a:endParaRPr>
                  </a:p>
                </p:txBody>
              </p:sp>
            </p:grpSp>
          </p:grpSp>
          <p:grpSp>
            <p:nvGrpSpPr>
              <p:cNvPr id="8275" name="Group 141"/>
              <p:cNvGrpSpPr>
                <a:grpSpLocks/>
              </p:cNvGrpSpPr>
              <p:nvPr/>
            </p:nvGrpSpPr>
            <p:grpSpPr bwMode="auto">
              <a:xfrm>
                <a:off x="2610" y="3772"/>
                <a:ext cx="773" cy="380"/>
                <a:chOff x="2610" y="3772"/>
                <a:chExt cx="773" cy="380"/>
              </a:xfrm>
            </p:grpSpPr>
            <p:sp>
              <p:nvSpPr>
                <p:cNvPr id="8282" name="Rectangle 142"/>
                <p:cNvSpPr>
                  <a:spLocks noChangeArrowheads="1"/>
                </p:cNvSpPr>
                <p:nvPr/>
              </p:nvSpPr>
              <p:spPr bwMode="auto">
                <a:xfrm rot="10800000">
                  <a:off x="2610" y="3836"/>
                  <a:ext cx="774" cy="318"/>
                </a:xfrm>
                <a:prstGeom prst="rect">
                  <a:avLst/>
                </a:prstGeom>
                <a:solidFill>
                  <a:srgbClr val="E6E64C"/>
                </a:solidFill>
                <a:ln w="32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Lucida Sans Unicode" pitchFamily="34" charset="0"/>
                  </a:endParaRPr>
                </a:p>
              </p:txBody>
            </p:sp>
            <p:sp>
              <p:nvSpPr>
                <p:cNvPr id="8283" name="Rectangle 143"/>
                <p:cNvSpPr>
                  <a:spLocks noChangeArrowheads="1"/>
                </p:cNvSpPr>
                <p:nvPr/>
              </p:nvSpPr>
              <p:spPr bwMode="auto">
                <a:xfrm rot="10800000">
                  <a:off x="2610" y="3774"/>
                  <a:ext cx="774" cy="227"/>
                </a:xfrm>
                <a:prstGeom prst="rect">
                  <a:avLst/>
                </a:prstGeom>
                <a:solidFill>
                  <a:srgbClr val="00FF00"/>
                </a:solidFill>
                <a:ln w="32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Lucida Sans Unicode" pitchFamily="34" charset="0"/>
                  </a:endParaRPr>
                </a:p>
              </p:txBody>
            </p:sp>
          </p:grpSp>
          <p:sp>
            <p:nvSpPr>
              <p:cNvPr id="8276" name="Freeform 144"/>
              <p:cNvSpPr>
                <a:spLocks noChangeArrowheads="1"/>
              </p:cNvSpPr>
              <p:nvPr/>
            </p:nvSpPr>
            <p:spPr bwMode="auto">
              <a:xfrm>
                <a:off x="3197" y="3948"/>
                <a:ext cx="228" cy="261"/>
              </a:xfrm>
              <a:custGeom>
                <a:avLst/>
                <a:gdLst>
                  <a:gd name="T0" fmla="*/ 0 w 1005"/>
                  <a:gd name="T1" fmla="*/ 0 h 1153"/>
                  <a:gd name="T2" fmla="*/ 0 w 1005"/>
                  <a:gd name="T3" fmla="*/ 0 h 1153"/>
                  <a:gd name="T4" fmla="*/ 0 w 1005"/>
                  <a:gd name="T5" fmla="*/ 0 h 1153"/>
                  <a:gd name="T6" fmla="*/ 0 w 1005"/>
                  <a:gd name="T7" fmla="*/ 0 h 1153"/>
                  <a:gd name="T8" fmla="*/ 0 w 1005"/>
                  <a:gd name="T9" fmla="*/ 0 h 1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5"/>
                  <a:gd name="T16" fmla="*/ 0 h 1153"/>
                  <a:gd name="T17" fmla="*/ 1005 w 1005"/>
                  <a:gd name="T18" fmla="*/ 1153 h 1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5" h="1153">
                    <a:moveTo>
                      <a:pt x="0" y="624"/>
                    </a:moveTo>
                    <a:cubicBezTo>
                      <a:pt x="318" y="618"/>
                      <a:pt x="740" y="1152"/>
                      <a:pt x="963" y="660"/>
                    </a:cubicBezTo>
                    <a:lnTo>
                      <a:pt x="1004" y="239"/>
                    </a:lnTo>
                    <a:lnTo>
                      <a:pt x="719" y="0"/>
                    </a:lnTo>
                    <a:lnTo>
                      <a:pt x="345" y="43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8277" name="Group 145"/>
              <p:cNvGrpSpPr>
                <a:grpSpLocks/>
              </p:cNvGrpSpPr>
              <p:nvPr/>
            </p:nvGrpSpPr>
            <p:grpSpPr bwMode="auto">
              <a:xfrm>
                <a:off x="2626" y="3792"/>
                <a:ext cx="752" cy="289"/>
                <a:chOff x="2626" y="3792"/>
                <a:chExt cx="752" cy="289"/>
              </a:xfrm>
            </p:grpSpPr>
            <p:sp>
              <p:nvSpPr>
                <p:cNvPr id="8278" name="Rectangle 146"/>
                <p:cNvSpPr>
                  <a:spLocks noChangeArrowheads="1"/>
                </p:cNvSpPr>
                <p:nvPr/>
              </p:nvSpPr>
              <p:spPr bwMode="auto">
                <a:xfrm rot="10800000">
                  <a:off x="2634" y="3793"/>
                  <a:ext cx="339" cy="148"/>
                </a:xfrm>
                <a:prstGeom prst="rect">
                  <a:avLst/>
                </a:pr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Lucida Sans Unicode" pitchFamily="34" charset="0"/>
                  </a:endParaRPr>
                </a:p>
              </p:txBody>
            </p:sp>
            <p:sp>
              <p:nvSpPr>
                <p:cNvPr id="8279" name="Line 147"/>
                <p:cNvSpPr>
                  <a:spLocks noChangeShapeType="1"/>
                </p:cNvSpPr>
                <p:nvPr/>
              </p:nvSpPr>
              <p:spPr bwMode="auto">
                <a:xfrm flipH="1">
                  <a:off x="2625" y="4081"/>
                  <a:ext cx="348" cy="1"/>
                </a:xfrm>
                <a:prstGeom prst="line">
                  <a:avLst/>
                </a:prstGeom>
                <a:noFill/>
                <a:ln w="72000">
                  <a:solidFill>
                    <a:srgbClr val="80808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280" name="Rectangle 148"/>
                <p:cNvSpPr>
                  <a:spLocks noChangeArrowheads="1"/>
                </p:cNvSpPr>
                <p:nvPr/>
              </p:nvSpPr>
              <p:spPr bwMode="auto">
                <a:xfrm rot="10800000">
                  <a:off x="3018" y="3793"/>
                  <a:ext cx="339" cy="148"/>
                </a:xfrm>
                <a:prstGeom prst="rect">
                  <a:avLst/>
                </a:pr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Lucida Sans Unicode" pitchFamily="34" charset="0"/>
                  </a:endParaRPr>
                </a:p>
              </p:txBody>
            </p:sp>
            <p:sp>
              <p:nvSpPr>
                <p:cNvPr id="8281" name="Line 149"/>
                <p:cNvSpPr>
                  <a:spLocks noChangeShapeType="1"/>
                </p:cNvSpPr>
                <p:nvPr/>
              </p:nvSpPr>
              <p:spPr bwMode="auto">
                <a:xfrm flipH="1">
                  <a:off x="3032" y="4081"/>
                  <a:ext cx="348" cy="1"/>
                </a:xfrm>
                <a:prstGeom prst="line">
                  <a:avLst/>
                </a:prstGeom>
                <a:noFill/>
                <a:ln w="72000">
                  <a:solidFill>
                    <a:srgbClr val="80808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8253" name="Freeform 150"/>
            <p:cNvSpPr>
              <a:spLocks noChangeArrowheads="1"/>
            </p:cNvSpPr>
            <p:nvPr/>
          </p:nvSpPr>
          <p:spPr bwMode="auto">
            <a:xfrm>
              <a:off x="2504" y="3927"/>
              <a:ext cx="241" cy="223"/>
            </a:xfrm>
            <a:custGeom>
              <a:avLst/>
              <a:gdLst>
                <a:gd name="T0" fmla="*/ 0 w 1064"/>
                <a:gd name="T1" fmla="*/ 0 h 983"/>
                <a:gd name="T2" fmla="*/ 0 w 1064"/>
                <a:gd name="T3" fmla="*/ 0 h 983"/>
                <a:gd name="T4" fmla="*/ 0 w 1064"/>
                <a:gd name="T5" fmla="*/ 0 h 983"/>
                <a:gd name="T6" fmla="*/ 0 w 1064"/>
                <a:gd name="T7" fmla="*/ 0 h 983"/>
                <a:gd name="T8" fmla="*/ 0 w 1064"/>
                <a:gd name="T9" fmla="*/ 0 h 9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4"/>
                <a:gd name="T16" fmla="*/ 0 h 983"/>
                <a:gd name="T17" fmla="*/ 1064 w 1064"/>
                <a:gd name="T18" fmla="*/ 983 h 9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4" h="983">
                  <a:moveTo>
                    <a:pt x="896" y="0"/>
                  </a:moveTo>
                  <a:cubicBezTo>
                    <a:pt x="676" y="229"/>
                    <a:pt x="0" y="150"/>
                    <a:pt x="190" y="655"/>
                  </a:cubicBezTo>
                  <a:lnTo>
                    <a:pt x="459" y="982"/>
                  </a:lnTo>
                  <a:lnTo>
                    <a:pt x="829" y="949"/>
                  </a:lnTo>
                  <a:lnTo>
                    <a:pt x="1063" y="655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54" name="AutoShape 151"/>
            <p:cNvSpPr>
              <a:spLocks noChangeArrowheads="1"/>
            </p:cNvSpPr>
            <p:nvPr/>
          </p:nvSpPr>
          <p:spPr bwMode="auto">
            <a:xfrm>
              <a:off x="2948" y="113"/>
              <a:ext cx="1270" cy="3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93 w 21600"/>
                <a:gd name="T13" fmla="*/ 2986 h 21600"/>
                <a:gd name="T14" fmla="*/ 18607 w 21600"/>
                <a:gd name="T15" fmla="*/ 186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95" y="21600"/>
                  </a:lnTo>
                  <a:lnTo>
                    <a:pt x="1920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8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8255" name="Picture 15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7" t="5051" b="5051"/>
            <a:stretch>
              <a:fillRect/>
            </a:stretch>
          </p:blipFill>
          <p:spPr bwMode="auto">
            <a:xfrm>
              <a:off x="3162" y="157"/>
              <a:ext cx="342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56" name="Picture 15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7" t="5051" b="5051"/>
            <a:stretch>
              <a:fillRect/>
            </a:stretch>
          </p:blipFill>
          <p:spPr bwMode="auto">
            <a:xfrm>
              <a:off x="3651" y="150"/>
              <a:ext cx="342" cy="258"/>
            </a:xfrm>
            <a:prstGeom prst="rect">
              <a:avLst/>
            </a:prstGeom>
            <a:blipFill dpi="0" rotWithShape="0">
              <a:blip r:embed="rId7"/>
              <a:srcRect l="5077" t="5051" b="5051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257" name="AutoShape 154"/>
            <p:cNvSpPr>
              <a:spLocks noChangeArrowheads="1"/>
            </p:cNvSpPr>
            <p:nvPr/>
          </p:nvSpPr>
          <p:spPr bwMode="auto">
            <a:xfrm>
              <a:off x="5284" y="567"/>
              <a:ext cx="386" cy="681"/>
            </a:xfrm>
            <a:prstGeom prst="roundRect">
              <a:avLst>
                <a:gd name="adj" fmla="val 255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258" name="AutoShape 155"/>
            <p:cNvSpPr>
              <a:spLocks noChangeArrowheads="1"/>
            </p:cNvSpPr>
            <p:nvPr/>
          </p:nvSpPr>
          <p:spPr bwMode="auto">
            <a:xfrm>
              <a:off x="132" y="272"/>
              <a:ext cx="1175" cy="1202"/>
            </a:xfrm>
            <a:prstGeom prst="roundRect">
              <a:avLst>
                <a:gd name="adj" fmla="val 16667"/>
              </a:avLst>
            </a:prstGeom>
            <a:solidFill>
              <a:srgbClr val="3DEB3D"/>
            </a:solidFill>
            <a:ln w="5040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pic>
          <p:nvPicPr>
            <p:cNvPr id="8259" name="Picture 15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" y="897"/>
              <a:ext cx="198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60" name="Picture 15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" y="319"/>
              <a:ext cx="198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61" name="Picture 15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" y="696"/>
              <a:ext cx="198" cy="582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62" name="Picture 15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" y="111"/>
              <a:ext cx="198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63" name="Picture 16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124"/>
              <a:ext cx="58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64" name="Picture 16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" y="123"/>
              <a:ext cx="58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265" name="WordArt 162"/>
            <p:cNvSpPr>
              <a:spLocks noChangeArrowheads="1" noChangeShapeType="1" noTextEdit="1"/>
            </p:cNvSpPr>
            <p:nvPr/>
          </p:nvSpPr>
          <p:spPr bwMode="auto">
            <a:xfrm>
              <a:off x="342" y="794"/>
              <a:ext cx="767" cy="311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it-IT" sz="3600" i="1" kern="10">
                  <a:ln w="9360">
                    <a:solidFill>
                      <a:srgbClr val="333333"/>
                    </a:solidFill>
                    <a:miter lim="800000"/>
                    <a:headEnd/>
                    <a:tailEnd/>
                  </a:ln>
                  <a:solidFill>
                    <a:srgbClr val="333333"/>
                  </a:solidFill>
                  <a:latin typeface="Verdana"/>
                  <a:ea typeface="Verdana"/>
                  <a:cs typeface="Verdana"/>
                </a:rPr>
                <a:t>agorà</a:t>
              </a:r>
            </a:p>
          </p:txBody>
        </p:sp>
        <p:sp>
          <p:nvSpPr>
            <p:cNvPr id="8266" name="WordArt 163"/>
            <p:cNvSpPr>
              <a:spLocks noChangeArrowheads="1" noChangeShapeType="1" noTextEdit="1"/>
            </p:cNvSpPr>
            <p:nvPr/>
          </p:nvSpPr>
          <p:spPr bwMode="auto">
            <a:xfrm>
              <a:off x="154" y="2987"/>
              <a:ext cx="894" cy="35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681"/>
                </a:avLst>
              </a:prstTxWarp>
            </a:bodyPr>
            <a:lstStyle/>
            <a:p>
              <a:pPr algn="ctr"/>
              <a:r>
                <a:rPr lang="it-IT" sz="3600" i="1" kern="10">
                  <a:ln w="9360">
                    <a:solidFill>
                      <a:srgbClr val="333333"/>
                    </a:solidFill>
                    <a:miter lim="800000"/>
                    <a:headEnd/>
                    <a:tailEnd/>
                  </a:ln>
                  <a:solidFill>
                    <a:srgbClr val="333333"/>
                  </a:solidFill>
                  <a:latin typeface="Verdana"/>
                  <a:ea typeface="Verdana"/>
                  <a:cs typeface="Verdana"/>
                </a:rPr>
                <a:t>Lab.</a:t>
              </a:r>
            </a:p>
            <a:p>
              <a:pPr algn="ctr"/>
              <a:r>
                <a:rPr lang="it-IT" sz="3600" i="1" kern="10">
                  <a:ln w="9360">
                    <a:solidFill>
                      <a:srgbClr val="333333"/>
                    </a:solidFill>
                    <a:miter lim="800000"/>
                    <a:headEnd/>
                    <a:tailEnd/>
                  </a:ln>
                  <a:solidFill>
                    <a:srgbClr val="333333"/>
                  </a:solidFill>
                  <a:latin typeface="Verdana"/>
                  <a:ea typeface="Verdana"/>
                  <a:cs typeface="Verdana"/>
                </a:rPr>
                <a:t>delle parole </a:t>
              </a:r>
            </a:p>
          </p:txBody>
        </p:sp>
        <p:sp>
          <p:nvSpPr>
            <p:cNvPr id="8267" name="WordArt 164"/>
            <p:cNvSpPr>
              <a:spLocks noChangeArrowheads="1" noChangeShapeType="1" noTextEdit="1"/>
            </p:cNvSpPr>
            <p:nvPr/>
          </p:nvSpPr>
          <p:spPr bwMode="auto">
            <a:xfrm>
              <a:off x="1315" y="3039"/>
              <a:ext cx="894" cy="34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681"/>
                </a:avLst>
              </a:prstTxWarp>
            </a:bodyPr>
            <a:lstStyle/>
            <a:p>
              <a:pPr algn="ctr"/>
              <a:r>
                <a:rPr lang="it-IT" sz="3600" i="1" kern="10">
                  <a:ln w="9360">
                    <a:solidFill>
                      <a:srgbClr val="333333"/>
                    </a:solidFill>
                    <a:miter lim="800000"/>
                    <a:headEnd/>
                    <a:tailEnd/>
                  </a:ln>
                  <a:solidFill>
                    <a:srgbClr val="333333"/>
                  </a:solidFill>
                  <a:latin typeface="Verdana"/>
                  <a:ea typeface="Verdana"/>
                  <a:cs typeface="Verdana"/>
                </a:rPr>
                <a:t>Lab.</a:t>
              </a:r>
            </a:p>
            <a:p>
              <a:pPr algn="ctr"/>
              <a:r>
                <a:rPr lang="it-IT" sz="3600" i="1" kern="10">
                  <a:ln w="9360">
                    <a:solidFill>
                      <a:srgbClr val="333333"/>
                    </a:solidFill>
                    <a:miter lim="800000"/>
                    <a:headEnd/>
                    <a:tailEnd/>
                  </a:ln>
                  <a:solidFill>
                    <a:srgbClr val="333333"/>
                  </a:solidFill>
                  <a:latin typeface="Verdana"/>
                  <a:ea typeface="Verdana"/>
                  <a:cs typeface="Verdana"/>
                </a:rPr>
                <a:t>dei numeri </a:t>
              </a:r>
            </a:p>
          </p:txBody>
        </p:sp>
        <p:pic>
          <p:nvPicPr>
            <p:cNvPr id="8268" name="Picture 16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3742"/>
              <a:ext cx="34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269" name="WordArt 166"/>
            <p:cNvSpPr>
              <a:spLocks noChangeArrowheads="1" noChangeShapeType="1" noTextEdit="1"/>
            </p:cNvSpPr>
            <p:nvPr/>
          </p:nvSpPr>
          <p:spPr bwMode="auto">
            <a:xfrm>
              <a:off x="3103" y="1975"/>
              <a:ext cx="1021" cy="22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681"/>
                </a:avLst>
              </a:prstTxWarp>
            </a:bodyPr>
            <a:lstStyle/>
            <a:p>
              <a:pPr algn="ctr"/>
              <a:r>
                <a:rPr lang="it-IT" sz="3600" i="1" kern="10">
                  <a:ln w="9360">
                    <a:solidFill>
                      <a:srgbClr val="333333"/>
                    </a:solidFill>
                    <a:miter lim="800000"/>
                    <a:headEnd/>
                    <a:tailEnd/>
                  </a:ln>
                  <a:solidFill>
                    <a:srgbClr val="333333"/>
                  </a:solidFill>
                  <a:latin typeface="Verdana"/>
                  <a:ea typeface="Verdana"/>
                  <a:cs typeface="Verdana"/>
                </a:rPr>
                <a:t>zona tavoli</a:t>
              </a:r>
            </a:p>
          </p:txBody>
        </p:sp>
        <p:sp>
          <p:nvSpPr>
            <p:cNvPr id="8270" name="WordArt 167"/>
            <p:cNvSpPr>
              <a:spLocks noChangeArrowheads="1" noChangeShapeType="1" noTextEdit="1"/>
            </p:cNvSpPr>
            <p:nvPr/>
          </p:nvSpPr>
          <p:spPr bwMode="auto">
            <a:xfrm>
              <a:off x="2535" y="3301"/>
              <a:ext cx="1021" cy="22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681"/>
                </a:avLst>
              </a:prstTxWarp>
            </a:bodyPr>
            <a:lstStyle/>
            <a:p>
              <a:pPr algn="ctr"/>
              <a:r>
                <a:rPr lang="it-IT" sz="3600" i="1" kern="10">
                  <a:ln w="9360">
                    <a:solidFill>
                      <a:srgbClr val="333333"/>
                    </a:solidFill>
                    <a:miter lim="800000"/>
                    <a:headEnd/>
                    <a:tailEnd/>
                  </a:ln>
                  <a:solidFill>
                    <a:srgbClr val="333333"/>
                  </a:solidFill>
                  <a:latin typeface="Verdana"/>
                  <a:ea typeface="Verdana"/>
                  <a:cs typeface="Verdana"/>
                </a:rPr>
                <a:t>Lab. computer </a:t>
              </a:r>
            </a:p>
          </p:txBody>
        </p:sp>
        <p:sp>
          <p:nvSpPr>
            <p:cNvPr id="8271" name="AutoShape 168"/>
            <p:cNvSpPr>
              <a:spLocks noChangeArrowheads="1"/>
            </p:cNvSpPr>
            <p:nvPr/>
          </p:nvSpPr>
          <p:spPr bwMode="auto">
            <a:xfrm>
              <a:off x="4796" y="102"/>
              <a:ext cx="655" cy="384"/>
            </a:xfrm>
            <a:prstGeom prst="roundRect">
              <a:avLst>
                <a:gd name="adj" fmla="val 23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594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Lucida Sans Unicode" pitchFamily="34" charset="0"/>
              </a:endParaRPr>
            </a:p>
          </p:txBody>
        </p:sp>
        <p:sp>
          <p:nvSpPr>
            <p:cNvPr id="8272" name="Line 169"/>
            <p:cNvSpPr>
              <a:spLocks noChangeShapeType="1"/>
            </p:cNvSpPr>
            <p:nvPr/>
          </p:nvSpPr>
          <p:spPr bwMode="auto">
            <a:xfrm>
              <a:off x="4780" y="8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73" name="Line 170"/>
            <p:cNvSpPr>
              <a:spLocks noChangeShapeType="1"/>
            </p:cNvSpPr>
            <p:nvPr/>
          </p:nvSpPr>
          <p:spPr bwMode="auto">
            <a:xfrm>
              <a:off x="5458" y="8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2" name="Segnaposto piè di pagina 1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</a:p>
        </p:txBody>
      </p:sp>
    </p:spTree>
    <p:extLst>
      <p:ext uri="{BB962C8B-B14F-4D97-AF65-F5344CB8AC3E}">
        <p14:creationId xmlns:p14="http://schemas.microsoft.com/office/powerpoint/2010/main" val="3718806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5" descr="http://images.slideplayer.it/8/2309916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8715375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</a:p>
        </p:txBody>
      </p:sp>
    </p:spTree>
    <p:extLst>
      <p:ext uri="{BB962C8B-B14F-4D97-AF65-F5344CB8AC3E}">
        <p14:creationId xmlns:p14="http://schemas.microsoft.com/office/powerpoint/2010/main" val="104495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t="529" r="5711" b="3967"/>
          <a:stretch>
            <a:fillRect/>
          </a:stretch>
        </p:blipFill>
        <p:spPr bwMode="auto">
          <a:xfrm>
            <a:off x="900113" y="427038"/>
            <a:ext cx="7935912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278563" y="3500438"/>
            <a:ext cx="26860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000">
                <a:latin typeface="Times New Roman" pitchFamily="18" charset="0"/>
              </a:rPr>
              <a:t>area gruppi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000">
                <a:latin typeface="Times New Roman" pitchFamily="18" charset="0"/>
              </a:rPr>
              <a:t>area atelier (attività laboratoriali)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000">
                <a:latin typeface="Times New Roman" pitchFamily="18" charset="0"/>
              </a:rPr>
              <a:t>area docet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000">
                <a:latin typeface="Times New Roman" pitchFamily="18" charset="0"/>
              </a:rPr>
              <a:t>area cervelli elettronici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000">
                <a:latin typeface="Times New Roman" pitchFamily="18" charset="0"/>
              </a:rPr>
              <a:t>area forum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000">
                <a:latin typeface="Times New Roman" pitchFamily="18" charset="0"/>
              </a:rPr>
              <a:t>armadi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 rot="-5400000">
            <a:off x="-1439862" y="3159125"/>
            <a:ext cx="40497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Times New Roman" pitchFamily="18" charset="0"/>
              </a:rPr>
              <a:t>classe 5° di Nozzano (Circolo didattico n. 7 di Lucca)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Times New Roman" pitchFamily="18" charset="0"/>
              </a:rPr>
              <a:t> per 15 alunni (dimensioni m.5,77 x 6,38).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3414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714375" y="1571625"/>
            <a:ext cx="75723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itchFamily="34" charset="0"/>
                <a:cs typeface="Times New Roman" pitchFamily="18" charset="0"/>
              </a:rPr>
              <a:t>L’ospitalità inizia dall’ambiente fisico. Per l’accoglienza la prima cosa da fare, come del resto faremmo con degli ospiti, è la sistemazione dei locali.  Per essere concreta vi propongo questa semplice check list può essere utile in tale lavoro:</a:t>
            </a:r>
            <a:endParaRPr lang="it-IT" altLang="it-IT" sz="2400">
              <a:latin typeface="Arial" pitchFamily="34" charset="0"/>
            </a:endParaRPr>
          </a:p>
        </p:txBody>
      </p:sp>
      <p:pic>
        <p:nvPicPr>
          <p:cNvPr id="12291" name="Immagine 4" descr="1 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43313"/>
            <a:ext cx="3816350" cy="2862262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</a:p>
        </p:txBody>
      </p:sp>
    </p:spTree>
    <p:extLst>
      <p:ext uri="{BB962C8B-B14F-4D97-AF65-F5344CB8AC3E}">
        <p14:creationId xmlns:p14="http://schemas.microsoft.com/office/powerpoint/2010/main" val="116147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28625" y="1071563"/>
            <a:ext cx="78581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400">
                <a:solidFill>
                  <a:srgbClr val="4D4D4D"/>
                </a:solidFill>
                <a:latin typeface="Arial" pitchFamily="34" charset="0"/>
                <a:cs typeface="Times New Roman" pitchFamily="18" charset="0"/>
              </a:rPr>
              <a:t>Ordinare gli arredi nelle aule e nei laboratori (mettere in posizione organizzata tavoli, mobili, sedie, scaffali)</a:t>
            </a:r>
            <a:endParaRPr lang="it-IT" altLang="it-IT" sz="24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it-IT" altLang="it-IT" sz="2400">
                <a:solidFill>
                  <a:srgbClr val="4D4D4D"/>
                </a:solidFill>
                <a:latin typeface="Arial" pitchFamily="34" charset="0"/>
                <a:cs typeface="Times New Roman" pitchFamily="18" charset="0"/>
              </a:rPr>
              <a:t>Ordinare il materiale all’interno di armadi, sugli  scaffali, nei cassetti</a:t>
            </a:r>
            <a:endParaRPr lang="it-IT" altLang="it-IT" sz="24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it-IT" altLang="it-IT" sz="2400">
                <a:solidFill>
                  <a:srgbClr val="4D4D4D"/>
                </a:solidFill>
                <a:latin typeface="Arial" pitchFamily="34" charset="0"/>
                <a:cs typeface="Times New Roman" pitchFamily="18" charset="0"/>
              </a:rPr>
              <a:t>Usare scatole, raccoglitori da archivio per organizzare e raccogliere la documentazione</a:t>
            </a:r>
            <a:endParaRPr lang="it-IT" altLang="it-IT" sz="24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it-IT" altLang="it-IT" sz="2400">
                <a:solidFill>
                  <a:srgbClr val="4D4D4D"/>
                </a:solidFill>
                <a:latin typeface="Arial" pitchFamily="34" charset="0"/>
                <a:cs typeface="Times New Roman" pitchFamily="18" charset="0"/>
              </a:rPr>
              <a:t>Mettere libri e raccoglitori verticali (non orizzontali)</a:t>
            </a:r>
            <a:endParaRPr lang="it-IT" altLang="it-IT" sz="24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it-IT" altLang="it-IT" sz="2400">
                <a:solidFill>
                  <a:srgbClr val="4D4D4D"/>
                </a:solidFill>
                <a:latin typeface="Arial" pitchFamily="34" charset="0"/>
                <a:cs typeface="Times New Roman" pitchFamily="18" charset="0"/>
              </a:rPr>
              <a:t>Attaccare e/o sistemare cartelloni, carte geografiche, pannelli alle pareti in modo allineato, esteticamente gradevole (molte aule hanno cartelloni attaccati storti, non allineati, appiccicati alla rinfusa)</a:t>
            </a:r>
            <a:endParaRPr lang="it-IT" altLang="it-IT" sz="24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it-IT" altLang="it-IT" sz="2400">
                <a:solidFill>
                  <a:srgbClr val="4D4D4D"/>
                </a:solidFill>
                <a:latin typeface="Arial" pitchFamily="34" charset="0"/>
                <a:cs typeface="Times New Roman" pitchFamily="18" charset="0"/>
              </a:rPr>
              <a:t>Introdurre piante nell’aula</a:t>
            </a:r>
            <a:endParaRPr lang="it-IT" altLang="it-IT" sz="2400">
              <a:latin typeface="Arial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</a:p>
        </p:txBody>
      </p:sp>
    </p:spTree>
    <p:extLst>
      <p:ext uri="{BB962C8B-B14F-4D97-AF65-F5344CB8AC3E}">
        <p14:creationId xmlns:p14="http://schemas.microsoft.com/office/powerpoint/2010/main" val="409132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tangolo 1"/>
          <p:cNvSpPr>
            <a:spLocks noChangeArrowheads="1"/>
          </p:cNvSpPr>
          <p:nvPr/>
        </p:nvSpPr>
        <p:spPr bwMode="auto">
          <a:xfrm>
            <a:off x="357188" y="1028700"/>
            <a:ext cx="82153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it-IT" altLang="it-IT" sz="2400">
                <a:solidFill>
                  <a:srgbClr val="4D4D4D"/>
                </a:solidFill>
                <a:latin typeface="Arial" pitchFamily="34" charset="0"/>
                <a:cs typeface="Times New Roman" pitchFamily="18" charset="0"/>
              </a:rPr>
              <a:t>Mettere etichette: ai raccoglitori, alle scatole, alle porte</a:t>
            </a:r>
            <a:endParaRPr lang="it-IT" altLang="it-IT" sz="24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it-IT" altLang="it-IT" sz="2400">
                <a:solidFill>
                  <a:srgbClr val="4D4D4D"/>
                </a:solidFill>
                <a:latin typeface="Arial" pitchFamily="34" charset="0"/>
                <a:cs typeface="Times New Roman" pitchFamily="18" charset="0"/>
              </a:rPr>
              <a:t>Evitare per quanto possibile di attaccare cartelloni direttamente su porte e muri</a:t>
            </a:r>
            <a:endParaRPr lang="it-IT" altLang="it-IT" sz="24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it-IT" altLang="it-IT" sz="2400">
                <a:solidFill>
                  <a:srgbClr val="4D4D4D"/>
                </a:solidFill>
                <a:latin typeface="Arial" pitchFamily="34" charset="0"/>
                <a:cs typeface="Times New Roman" pitchFamily="18" charset="0"/>
              </a:rPr>
              <a:t>Verificare che ci sia  una pulizia accurata</a:t>
            </a:r>
            <a:endParaRPr lang="it-IT" altLang="it-IT" sz="24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it-IT" altLang="it-IT" sz="2400">
                <a:solidFill>
                  <a:srgbClr val="4D4D4D"/>
                </a:solidFill>
                <a:latin typeface="Arial" pitchFamily="34" charset="0"/>
                <a:cs typeface="Times New Roman" pitchFamily="18" charset="0"/>
              </a:rPr>
              <a:t>Mettersi d’accordo su cosa insegniamo confrontando i piani di lavoro, individuando gli argomenti e nozioni comuni</a:t>
            </a:r>
            <a:endParaRPr lang="it-IT" altLang="it-IT" sz="24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it-IT" altLang="it-IT" sz="2400">
                <a:solidFill>
                  <a:srgbClr val="4D4D4D"/>
                </a:solidFill>
                <a:latin typeface="Arial" pitchFamily="34" charset="0"/>
                <a:cs typeface="Times New Roman" pitchFamily="18" charset="0"/>
              </a:rPr>
              <a:t>Mettersi d’accordo sui metodi didattici da impiegare</a:t>
            </a:r>
            <a:endParaRPr lang="it-IT" altLang="it-IT" sz="24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it-IT" altLang="it-IT" sz="2400">
                <a:solidFill>
                  <a:srgbClr val="4D4D4D"/>
                </a:solidFill>
                <a:latin typeface="Arial" pitchFamily="34" charset="0"/>
                <a:cs typeface="Times New Roman" pitchFamily="18" charset="0"/>
              </a:rPr>
              <a:t>Mettersi d’accordo su regole e procedure da proporre alla classe</a:t>
            </a:r>
            <a:endParaRPr lang="it-IT" altLang="it-IT" sz="24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it-IT" altLang="it-IT" sz="2400">
                <a:solidFill>
                  <a:srgbClr val="4D4D4D"/>
                </a:solidFill>
                <a:latin typeface="Arial" pitchFamily="34" charset="0"/>
                <a:cs typeface="Times New Roman" pitchFamily="18" charset="0"/>
              </a:rPr>
              <a:t>Informare gli alunni sul “Cosa impareremo”</a:t>
            </a:r>
            <a:endParaRPr lang="it-IT" altLang="it-IT" sz="24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it-IT" altLang="it-IT" sz="2400">
                <a:solidFill>
                  <a:srgbClr val="4D4D4D"/>
                </a:solidFill>
                <a:latin typeface="Arial" pitchFamily="34" charset="0"/>
                <a:cs typeface="Times New Roman" pitchFamily="18" charset="0"/>
              </a:rPr>
              <a:t>Coinvolgerli nello stabilire il “Come ci organizzeremo” (sistema delle responsabilità</a:t>
            </a:r>
            <a:endParaRPr lang="it-IT" altLang="it-IT" sz="240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</a:p>
        </p:txBody>
      </p:sp>
    </p:spTree>
    <p:extLst>
      <p:ext uri="{BB962C8B-B14F-4D97-AF65-F5344CB8AC3E}">
        <p14:creationId xmlns:p14="http://schemas.microsoft.com/office/powerpoint/2010/main" val="1581201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1" descr="SANY0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57250"/>
            <a:ext cx="24288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magine 4" descr="SANY0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642938"/>
            <a:ext cx="26257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428625" y="214313"/>
            <a:ext cx="784860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>
                <a:solidFill>
                  <a:srgbClr val="333399"/>
                </a:solidFill>
              </a:rPr>
              <a:t>L’aula è il cuore dell’attività didattica</a:t>
            </a:r>
          </a:p>
        </p:txBody>
      </p:sp>
      <p:sp>
        <p:nvSpPr>
          <p:cNvPr id="7" name="CasellaDiTesto 4"/>
          <p:cNvSpPr txBox="1">
            <a:spLocks noChangeArrowheads="1"/>
          </p:cNvSpPr>
          <p:nvPr/>
        </p:nvSpPr>
        <p:spPr bwMode="auto">
          <a:xfrm rot="21080894">
            <a:off x="927100" y="5522913"/>
            <a:ext cx="7929563" cy="58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rgbClr val="333399"/>
                </a:solidFill>
              </a:rPr>
              <a:t>Un’aula multifunzione e policentrica  </a:t>
            </a:r>
          </a:p>
        </p:txBody>
      </p:sp>
      <p:sp>
        <p:nvSpPr>
          <p:cNvPr id="15366" name="Rettangolo 7"/>
          <p:cNvSpPr>
            <a:spLocks noChangeArrowheads="1"/>
          </p:cNvSpPr>
          <p:nvPr/>
        </p:nvSpPr>
        <p:spPr bwMode="auto">
          <a:xfrm>
            <a:off x="2500313" y="4643438"/>
            <a:ext cx="2357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Organizzazione di aree di lavoro e dotazione di arredi</a:t>
            </a:r>
            <a:br>
              <a:rPr lang="it-IT" altLang="it-IT" sz="1800"/>
            </a:br>
            <a:r>
              <a:rPr lang="it-IT" altLang="it-IT" sz="1800"/>
              <a:t>…</a:t>
            </a:r>
          </a:p>
        </p:txBody>
      </p:sp>
      <p:pic>
        <p:nvPicPr>
          <p:cNvPr id="15367" name="Immagine 8" descr="SANY00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857250"/>
            <a:ext cx="21971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magine 9" descr="SANY000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57250"/>
            <a:ext cx="27860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Mariella Groppi Formatrice Senza Zaino</a:t>
            </a:r>
          </a:p>
        </p:txBody>
      </p:sp>
    </p:spTree>
    <p:extLst>
      <p:ext uri="{BB962C8B-B14F-4D97-AF65-F5344CB8AC3E}">
        <p14:creationId xmlns:p14="http://schemas.microsoft.com/office/powerpoint/2010/main" val="25984065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433</Words>
  <Application>Microsoft Office PowerPoint</Application>
  <PresentationFormat>Presentazione su schermo (4:3)</PresentationFormat>
  <Paragraphs>82</Paragraphs>
  <Slides>26</Slides>
  <Notes>3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Sistemazione e adattamento  degli angoli – laboratorio all’interno delle aule  Sono spazi attrezzati con arredi e materiali specifici  in cui è possibile svolgere attività al termine del lavoro assegnato dall’insegnante o nei momenti intermedi;  ogni angolo ha le sue regole ben definite e concordate prima con i bambini.   Ciascun bambino può scegliere l’attività che preferisce o può essere l’insegnante che consiglia il bambino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laboratori e i materiali didattici: scienze</vt:lpstr>
      <vt:lpstr>I laboratori e i materiali didattici: matematica</vt:lpstr>
      <vt:lpstr>I laboratori e i materiali didattici: storia</vt:lpstr>
      <vt:lpstr>Presentazione standard di PowerPoint</vt:lpstr>
      <vt:lpstr>Angoli: l’angolo di servizio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1</cp:revision>
  <dcterms:created xsi:type="dcterms:W3CDTF">2016-12-22T12:52:16Z</dcterms:created>
  <dcterms:modified xsi:type="dcterms:W3CDTF">2016-12-22T12:53:20Z</dcterms:modified>
</cp:coreProperties>
</file>